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14"/>
  </p:notesMasterIdLst>
  <p:sldIdLst>
    <p:sldId id="256" r:id="rId2"/>
    <p:sldId id="257" r:id="rId3"/>
    <p:sldId id="267" r:id="rId4"/>
    <p:sldId id="258" r:id="rId5"/>
    <p:sldId id="268" r:id="rId6"/>
    <p:sldId id="259" r:id="rId7"/>
    <p:sldId id="260" r:id="rId8"/>
    <p:sldId id="269" r:id="rId9"/>
    <p:sldId id="261" r:id="rId10"/>
    <p:sldId id="262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FA704DE-CD5A-475A-96C5-5C53C3C0344C}">
          <p14:sldIdLst>
            <p14:sldId id="256"/>
            <p14:sldId id="257"/>
            <p14:sldId id="267"/>
            <p14:sldId id="258"/>
            <p14:sldId id="268"/>
            <p14:sldId id="259"/>
            <p14:sldId id="260"/>
            <p14:sldId id="269"/>
            <p14:sldId id="261"/>
            <p14:sldId id="262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EC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A52A1-9547-491E-A808-09F7153DC6D2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71EBA-78B8-4921-AB1C-CFB38EF53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918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71EBA-78B8-4921-AB1C-CFB38EF534F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65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1C7E90-D96F-B5BF-4B22-5258F405F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C31BDCEB-FF36-04EF-2238-BEC85E4F47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4040F924-1299-E5F9-C95C-48F7DC2935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E68B2A0-64C3-8451-4F43-1787F7902F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71EBA-78B8-4921-AB1C-CFB38EF534F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659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0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084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84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1851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519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082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511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9292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071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16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755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763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412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202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58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96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0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94DC9CB-D242-4E5B-A67E-7610B25AF2A8}" type="datetimeFigureOut">
              <a:rPr lang="ru-RU" smtClean="0"/>
              <a:t>28.11.2024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9C7C80E-C561-4F30-82AC-129B8CA92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676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1644" y="914400"/>
            <a:ext cx="8001000" cy="22402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Практические аспекты определения платы за сервитут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69375" y="5552046"/>
            <a:ext cx="6831673" cy="1086237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/>
              <a:t>Докладчик: Трошева Юлия Андреевна</a:t>
            </a:r>
          </a:p>
          <a:p>
            <a:pPr algn="l"/>
            <a:r>
              <a:rPr lang="ru-RU" dirty="0"/>
              <a:t>Председатель НП «Совет по оценочной деятельности Пермского края, директор ООО «</a:t>
            </a:r>
            <a:r>
              <a:rPr lang="ru-RU" dirty="0" err="1"/>
              <a:t>Промпроект</a:t>
            </a:r>
            <a:r>
              <a:rPr lang="ru-RU" dirty="0"/>
              <a:t>-Оценка»</a:t>
            </a:r>
          </a:p>
        </p:txBody>
      </p:sp>
    </p:spTree>
    <p:extLst>
      <p:ext uri="{BB962C8B-B14F-4D97-AF65-F5344CB8AC3E}">
        <p14:creationId xmlns:p14="http://schemas.microsoft.com/office/powerpoint/2010/main" val="1311925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708" y="487361"/>
            <a:ext cx="4984219" cy="236511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Проблема определения ставки капитализации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1935F70D-2C35-A5BF-330E-4C9484B8B9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419" y="293958"/>
            <a:ext cx="4506137" cy="3581400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ED64292-A72D-3316-F03C-AB3C597AE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708" y="4918079"/>
            <a:ext cx="7263384" cy="161509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847E911-61EA-718A-28F4-E31770F756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6700" y="3239781"/>
            <a:ext cx="8086344" cy="167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518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092" y="332569"/>
            <a:ext cx="9685084" cy="1507067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Убытки, связанные с установлением сервитута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7092" y="1839636"/>
            <a:ext cx="9685084" cy="3615267"/>
          </a:xfrm>
        </p:spPr>
        <p:txBody>
          <a:bodyPr>
            <a:normAutofit/>
          </a:bodyPr>
          <a:lstStyle/>
          <a:p>
            <a:r>
              <a:rPr lang="ru-RU" sz="2400" dirty="0"/>
              <a:t>Затраты на проведение технической и биологической рекультивации (земли с/х назначения)</a:t>
            </a:r>
          </a:p>
          <a:p>
            <a:r>
              <a:rPr lang="ru-RU" sz="2400" dirty="0"/>
              <a:t>Необходимость приведения покрытия автомобильной дороги в нормативное состояние</a:t>
            </a:r>
          </a:p>
          <a:p>
            <a:r>
              <a:rPr lang="ru-RU" sz="2400" dirty="0"/>
              <a:t>Необходимость приведения ширины проезжей части в нормативное состояние</a:t>
            </a:r>
          </a:p>
          <a:p>
            <a:r>
              <a:rPr lang="ru-RU" sz="2400" dirty="0"/>
              <a:t>Необходимость приведения высоты ЛЭП к нормативу</a:t>
            </a:r>
          </a:p>
        </p:txBody>
      </p:sp>
    </p:spTree>
    <p:extLst>
      <p:ext uri="{BB962C8B-B14F-4D97-AF65-F5344CB8AC3E}">
        <p14:creationId xmlns:p14="http://schemas.microsoft.com/office/powerpoint/2010/main" val="3695513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125" y="1943100"/>
            <a:ext cx="7439891" cy="1485900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Благодарю за внимание!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91071" y="5130985"/>
            <a:ext cx="5408999" cy="1362364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/>
              <a:t>Докладчик: Трошева Юлия Андреевна</a:t>
            </a:r>
          </a:p>
          <a:p>
            <a:pPr marL="0" indent="0" algn="r">
              <a:buNone/>
            </a:pPr>
            <a:r>
              <a:rPr lang="ru-RU" dirty="0"/>
              <a:t>Тел. +7 342 2066-106, + 7 963 87 66 555</a:t>
            </a:r>
          </a:p>
          <a:p>
            <a:pPr marL="0" indent="0" algn="r">
              <a:buNone/>
            </a:pPr>
            <a:r>
              <a:rPr lang="en-US" dirty="0"/>
              <a:t>E-mail</a:t>
            </a:r>
            <a:r>
              <a:rPr lang="ru-RU" dirty="0"/>
              <a:t>: </a:t>
            </a:r>
            <a:r>
              <a:rPr lang="en-US" dirty="0"/>
              <a:t>ppo59@yandex.ru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5728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108" y="354244"/>
            <a:ext cx="8534400" cy="1507067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Актуальность 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0664" y="1755648"/>
            <a:ext cx="10414000" cy="3883891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В разы увеличились запросы на проведение оценки соразмерной платы за сервитут (строительство сетей, автомобильных дорог, проход/проезд и др.)</a:t>
            </a:r>
          </a:p>
          <a:p>
            <a:pPr algn="just"/>
            <a:r>
              <a:rPr lang="ru-RU" sz="2400" dirty="0"/>
              <a:t>Увеличение количества судебных споров и запросов на проведение судебной оценочной экспертизы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</a:rPr>
              <a:t>Плата за сервитут ≠ арендная плата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</a:rPr>
              <a:t>Плата за сервитут ≠ компенсации в виде налоговых платежей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405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43055D-9DF2-5F75-A07F-1A6B902EC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738038-A9FC-CF33-A378-D4BF5237E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859536"/>
            <a:ext cx="10743184" cy="5148072"/>
          </a:xfrm>
        </p:spPr>
        <p:txBody>
          <a:bodyPr>
            <a:normAutofit fontScale="90000"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  <a:tabLst>
                <a:tab pos="540385" algn="l"/>
              </a:tabLst>
            </a:pP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Сервитут (частный сервитут)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право ограниченного пользования чужим земельным участком, обеспечивающее интересы конкретных лиц, устанавливаемое по соглашению сторон или на основании решения суда.															 </a:t>
            </a:r>
            <a:r>
              <a:rPr lang="ru-RU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Публичный сервитут 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право ограниченного пользования чужим недвижимым имуществом, обеспечивающее интересы государства, местного самоуправления или местного населения, устанавливаемое на основании решения исполнительного органа государственной власти или органа местного самоуправления.																		</a:t>
            </a:r>
            <a:r>
              <a:rPr lang="ru-RU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533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79878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Необходимые документы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09559" y="2267250"/>
            <a:ext cx="995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Выписка из ЕГРН на земельный участок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Схема границ сервитута, проект межевания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Постановление об установлении сервитута (если сервитут публичный)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Документы, подтверждающие наличие убытков, причиненных собственникам земельных участков, землепользователям, землевладельцам и арендаторам земельных участков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718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B8F8DD-6380-E3FA-C6B6-7A7685A0D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5C73EA-658B-5C8B-2AB2-73E2BD165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79878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Если нет границ сервитута?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7F24F0-393E-3CA9-DCFD-E71B3048A21E}"/>
              </a:ext>
            </a:extLst>
          </p:cNvPr>
          <p:cNvSpPr txBox="1"/>
          <p:nvPr/>
        </p:nvSpPr>
        <p:spPr>
          <a:xfrm>
            <a:off x="1709559" y="2267250"/>
            <a:ext cx="995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Границы определяет кадастровый инженер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Могут быть определены в проектной документации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810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54244"/>
            <a:ext cx="9336024" cy="1507067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Методики определения рыночной стоимости права ограниченного пользования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002536"/>
            <a:ext cx="9866376" cy="381544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Методические рекомендации по оценке соразмерной платы за сервитут, утвержденные решением Правления Некоммерческого партнерства "Российская коллегия оценщиков"</a:t>
            </a:r>
          </a:p>
          <a:p>
            <a:r>
              <a:rPr lang="ru-RU" dirty="0"/>
              <a:t>Методы, предложенные Яскевичем Е.Е.</a:t>
            </a:r>
          </a:p>
          <a:p>
            <a:r>
              <a:rPr lang="ru-RU" dirty="0"/>
              <a:t>Модифицированный метод учета потери в площади земельного участка в работе Мамонтова В.Д., Сутягина В.Ю., </a:t>
            </a:r>
            <a:r>
              <a:rPr lang="ru-RU" dirty="0" err="1"/>
              <a:t>Радюковой</a:t>
            </a:r>
            <a:r>
              <a:rPr lang="ru-RU" dirty="0"/>
              <a:t> Я.Ю.</a:t>
            </a:r>
          </a:p>
          <a:p>
            <a:r>
              <a:rPr lang="ru-RU" dirty="0"/>
              <a:t>Методика определения стоимости соразмерной платы за сервитут, предложенная коммерческим директором ЗАО "Многопрофильный деловой центр" Федоровым Евгением Викторовичем</a:t>
            </a:r>
          </a:p>
          <a:p>
            <a:r>
              <a:rPr lang="ru-RU" dirty="0"/>
              <a:t>Методические рекомендации по определению платы за публичный сервитут в отношении земельных участков от 04.06.2019 г. № 321</a:t>
            </a:r>
          </a:p>
          <a:p>
            <a:r>
              <a:rPr lang="ru-RU" dirty="0"/>
              <a:t>Постановление Правительства РФ от 23.12.2014 N 1461 "Об утверждении Правил определения размера платы по соглашению об установлении сервитута в отношении земельных участков, находящихся в федеральной собственности"</a:t>
            </a:r>
          </a:p>
          <a:p>
            <a:r>
              <a:rPr lang="ru-RU" dirty="0"/>
              <a:t>Зарубежные методики расчета. Матрица оценки сервитутов, представленная Дональдом Шервудом</a:t>
            </a:r>
          </a:p>
          <a:p>
            <a:r>
              <a:rPr lang="ru-RU" dirty="0"/>
              <a:t>Статья "Об определении платы за публичный сервитут в отношении земельных участков с учетом степени ограничения прав собственника (правообладателя) земельного участка", подготовленная Михайловым А.И. и Русановым М.М.</a:t>
            </a:r>
          </a:p>
        </p:txBody>
      </p:sp>
    </p:spTree>
    <p:extLst>
      <p:ext uri="{BB962C8B-B14F-4D97-AF65-F5344CB8AC3E}">
        <p14:creationId xmlns:p14="http://schemas.microsoft.com/office/powerpoint/2010/main" val="593354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73116"/>
            <a:ext cx="8534400" cy="1507067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Определение соразмерной платы за сервитут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0908" y="2379132"/>
            <a:ext cx="8534400" cy="3615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Соразмерная плата за сервитут = Рыночная стоимость земельного участка </a:t>
            </a:r>
            <a:r>
              <a:rPr lang="ru-RU" sz="2400" b="1" dirty="0"/>
              <a:t>до</a:t>
            </a:r>
            <a:r>
              <a:rPr lang="ru-RU" sz="2400" dirty="0"/>
              <a:t> установления сервитута – Рыночная стоимость земельного участка </a:t>
            </a:r>
            <a:r>
              <a:rPr lang="ru-RU" sz="2400" b="1" dirty="0"/>
              <a:t>после</a:t>
            </a:r>
            <a:r>
              <a:rPr lang="ru-RU" sz="2400" dirty="0"/>
              <a:t> установления сервитута</a:t>
            </a:r>
            <a:endParaRPr lang="en-US" sz="2400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ru-RU" dirty="0"/>
              <a:t>В случае если сервитут устанавливается в отношении части земельного участка, то плату за сервитут рекомендуется определять </a:t>
            </a:r>
            <a:r>
              <a:rPr lang="ru-RU" u="sng" dirty="0"/>
              <a:t>пропорционально</a:t>
            </a:r>
            <a:r>
              <a:rPr lang="ru-RU" dirty="0"/>
              <a:t> площади этой части земельного участка.</a:t>
            </a:r>
            <a:endParaRPr lang="ru-RU" sz="2400" dirty="0"/>
          </a:p>
          <a:p>
            <a:pPr marL="0" indent="0" algn="ctr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61410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7A018E-ED58-9CE4-194A-3CFE2E8F2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A813FE-66E0-5CAF-8661-06DEE6DF7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2768" y="1131485"/>
            <a:ext cx="8790432" cy="98078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п.6 Методических рекомендаций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29E6F7-6D88-48BA-C142-1947A4705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2768" y="2203704"/>
            <a:ext cx="9390888" cy="32004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  <a:tabLst>
                <a:tab pos="540385" algn="l"/>
              </a:tabLst>
            </a:pPr>
            <a:r>
              <a:rPr lang="ru-RU" sz="1800" dirty="0">
                <a:solidFill>
                  <a:srgbClr val="002060"/>
                </a:solidFill>
                <a:latin typeface="Century Gothic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1800" dirty="0">
                <a:solidFill>
                  <a:srgbClr val="002060"/>
                </a:solidFill>
                <a:effectLst/>
                <a:latin typeface="Century Gothic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екомендуется учитывать: </a:t>
            </a: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  <a:tabLst>
                <a:tab pos="540385" algn="l"/>
              </a:tabLst>
            </a:pPr>
            <a:r>
              <a:rPr lang="ru-RU" sz="1800" dirty="0">
                <a:solidFill>
                  <a:srgbClr val="002060"/>
                </a:solidFill>
                <a:effectLst/>
                <a:latin typeface="Century Gothic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1) установленное разрешенное использование земельного участка; </a:t>
            </a: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  <a:tabLst>
                <a:tab pos="540385" algn="l"/>
              </a:tabLst>
            </a:pPr>
            <a:r>
              <a:rPr lang="ru-RU" sz="1800" dirty="0">
                <a:solidFill>
                  <a:srgbClr val="002060"/>
                </a:solidFill>
                <a:effectLst/>
                <a:latin typeface="Century Gothic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2) существующие до установления публичного сервитута ограничения (обременения) прав на земельный участок; </a:t>
            </a: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  <a:tabLst>
                <a:tab pos="540385" algn="l"/>
              </a:tabLst>
            </a:pPr>
            <a:r>
              <a:rPr lang="ru-RU" sz="1800" dirty="0">
                <a:solidFill>
                  <a:srgbClr val="002060"/>
                </a:solidFill>
                <a:effectLst/>
                <a:latin typeface="Century Gothic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3) степень обременения публичным сервитутом земельного участка в целом (а не отдельной его части)</a:t>
            </a:r>
            <a:endParaRPr lang="ru-RU" sz="1800" dirty="0">
              <a:solidFill>
                <a:srgbClr val="002060"/>
              </a:solidFill>
              <a:latin typeface="Century Gothic (Основной текст)"/>
            </a:endParaRPr>
          </a:p>
        </p:txBody>
      </p:sp>
    </p:spTree>
    <p:extLst>
      <p:ext uri="{BB962C8B-B14F-4D97-AF65-F5344CB8AC3E}">
        <p14:creationId xmlns:p14="http://schemas.microsoft.com/office/powerpoint/2010/main" val="2574380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EC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228" y="349503"/>
            <a:ext cx="8534400" cy="1507067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Степень обременения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228" y="1603079"/>
            <a:ext cx="10261156" cy="4087368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  <a:tabLst>
                <a:tab pos="540385" algn="l"/>
              </a:tabLst>
            </a:pPr>
            <a:r>
              <a:rPr lang="ru-RU" sz="3800" b="1" dirty="0">
                <a:solidFill>
                  <a:srgbClr val="002060"/>
                </a:solidFill>
                <a:effectLst/>
                <a:latin typeface="Century Gothic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Степень обременения</a:t>
            </a:r>
            <a:r>
              <a:rPr lang="ru-RU" sz="3800" dirty="0">
                <a:solidFill>
                  <a:srgbClr val="002060"/>
                </a:solidFill>
                <a:effectLst/>
                <a:latin typeface="Century Gothic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 публичным сервитутом земельного участка в целом (а не отдельной его части), выражается в: </a:t>
            </a: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  <a:tabLst>
                <a:tab pos="540385" algn="l"/>
              </a:tabLst>
            </a:pPr>
            <a:r>
              <a:rPr lang="ru-RU" sz="3800" dirty="0">
                <a:solidFill>
                  <a:srgbClr val="002060"/>
                </a:solidFill>
                <a:effectLst/>
                <a:latin typeface="Century Gothic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        – возможности продолжения использования земельного участка после установления публичного сервитута в соответствии с его разрешенным использованием; </a:t>
            </a: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  <a:tabLst>
                <a:tab pos="540385" algn="l"/>
              </a:tabLst>
            </a:pPr>
            <a:r>
              <a:rPr lang="ru-RU" sz="3800" dirty="0">
                <a:solidFill>
                  <a:srgbClr val="002060"/>
                </a:solidFill>
                <a:effectLst/>
                <a:latin typeface="Century Gothic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        – продолжительности срока публичного сервитута; </a:t>
            </a:r>
          </a:p>
          <a:p>
            <a:pPr marL="0" indent="0" algn="just">
              <a:lnSpc>
                <a:spcPct val="115000"/>
              </a:lnSpc>
              <a:spcAft>
                <a:spcPts val="800"/>
              </a:spcAft>
              <a:buNone/>
              <a:tabLst>
                <a:tab pos="540385" algn="l"/>
              </a:tabLst>
            </a:pPr>
            <a:r>
              <a:rPr lang="ru-RU" sz="3800" dirty="0">
                <a:solidFill>
                  <a:srgbClr val="002060"/>
                </a:solidFill>
                <a:effectLst/>
                <a:latin typeface="Century Gothic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        – объеме, содержании и сроке работ, осуществляемых обладателем публичного сервитута, и степени их влияния на хозяйственную деятельность на земельном участке;</a:t>
            </a:r>
          </a:p>
          <a:p>
            <a:pPr marL="0" indent="0">
              <a:buNone/>
            </a:pPr>
            <a:r>
              <a:rPr lang="ru-RU" sz="3800" dirty="0">
                <a:solidFill>
                  <a:srgbClr val="002060"/>
                </a:solidFill>
                <a:effectLst/>
                <a:latin typeface="Century Gothic (Основной текст)"/>
                <a:ea typeface="Calibri" panose="020F0502020204030204" pitchFamily="34" charset="0"/>
              </a:rPr>
              <a:t>        – затруднении хозяйственной деятельности в связи с осуществлением публичного сервитута в сравнении с существующими ограничениями (обременениями) прав на земельный участок</a:t>
            </a:r>
            <a:endParaRPr lang="ru-RU" sz="3800" dirty="0">
              <a:solidFill>
                <a:srgbClr val="002060"/>
              </a:solidFill>
              <a:latin typeface="Century Gothic (Основной текст)"/>
            </a:endParaRP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8929337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1613</TotalTime>
  <Words>651</Words>
  <Application>Microsoft Office PowerPoint</Application>
  <PresentationFormat>Широкоэкранный</PresentationFormat>
  <Paragraphs>54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Century Gothic</vt:lpstr>
      <vt:lpstr>Century Gothic (Основной текст)</vt:lpstr>
      <vt:lpstr>Times New Roman</vt:lpstr>
      <vt:lpstr>Wingdings 3</vt:lpstr>
      <vt:lpstr>Сектор</vt:lpstr>
      <vt:lpstr>Практические аспекты определения платы за сервитут</vt:lpstr>
      <vt:lpstr>Актуальность темы</vt:lpstr>
      <vt:lpstr>Сервитут (частный сервитут) — право ограниченного пользования чужим земельным участком, обеспечивающее интересы конкретных лиц, устанавливаемое по соглашению сторон или на основании решения суда.                  Публичный сервитут — право ограниченного пользования чужим недвижимым имуществом, обеспечивающее интересы государства, местного самоуправления или местного населения, устанавливаемое на основании решения исполнительного органа государственной власти или органа местного самоуправления.                   </vt:lpstr>
      <vt:lpstr>Необходимые документы</vt:lpstr>
      <vt:lpstr>Если нет границ сервитута?</vt:lpstr>
      <vt:lpstr>Методики определения рыночной стоимости права ограниченного пользования</vt:lpstr>
      <vt:lpstr>Определение соразмерной платы за сервитут</vt:lpstr>
      <vt:lpstr>п.6 Методических рекомендаций</vt:lpstr>
      <vt:lpstr>Степень обременения</vt:lpstr>
      <vt:lpstr>Проблема определения ставки капитализации</vt:lpstr>
      <vt:lpstr>Убытки, связанные с установлением сервитута</vt:lpstr>
      <vt:lpstr>Благодарю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ВОПРОСЫ ПРИ ОПРЕДЕЛЕНИИ РЫНОЧНОЙ СТОИМОСТИ ОГРАНИЧЕННОГО ПРАВА ПОЛЬЗОВАНИЯ ЗЕМЕЛЬНЫМИ УЧАСТКАМИ</dc:title>
  <dc:creator>Yulya</dc:creator>
  <cp:lastModifiedBy>Yulya</cp:lastModifiedBy>
  <cp:revision>17</cp:revision>
  <dcterms:created xsi:type="dcterms:W3CDTF">2023-09-27T12:21:30Z</dcterms:created>
  <dcterms:modified xsi:type="dcterms:W3CDTF">2024-11-28T11:23:14Z</dcterms:modified>
</cp:coreProperties>
</file>