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48" r:id="rId3"/>
    <p:sldId id="541" r:id="rId4"/>
    <p:sldId id="381" r:id="rId5"/>
    <p:sldId id="462" r:id="rId6"/>
    <p:sldId id="395" r:id="rId7"/>
    <p:sldId id="398" r:id="rId8"/>
    <p:sldId id="265" r:id="rId9"/>
    <p:sldId id="260" r:id="rId10"/>
    <p:sldId id="471" r:id="rId11"/>
    <p:sldId id="402" r:id="rId12"/>
    <p:sldId id="466" r:id="rId13"/>
    <p:sldId id="467" r:id="rId14"/>
    <p:sldId id="437" r:id="rId15"/>
    <p:sldId id="439" r:id="rId16"/>
    <p:sldId id="444" r:id="rId17"/>
    <p:sldId id="401" r:id="rId18"/>
    <p:sldId id="435" r:id="rId19"/>
    <p:sldId id="438" r:id="rId20"/>
    <p:sldId id="404" r:id="rId21"/>
    <p:sldId id="474" r:id="rId22"/>
    <p:sldId id="434" r:id="rId23"/>
    <p:sldId id="65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C540"/>
    <a:srgbClr val="E2F0CF"/>
    <a:srgbClr val="F9F9F9"/>
    <a:srgbClr val="FF7C80"/>
    <a:srgbClr val="FF9999"/>
    <a:srgbClr val="C00000"/>
    <a:srgbClr val="FFABAB"/>
    <a:srgbClr val="FF99CC"/>
    <a:srgbClr val="448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hene4ka\AppData\Local\Temp\Rar$DIa10732.35557.rartemp\&#1043;&#1088;&#1072;&#1092;&#1080;&#1082;&#1080;%20&#1076;&#1083;&#1103;%20&#1087;&#1088;&#1077;&#1079;&#1077;&#1085;&#1090;&#1072;&#1094;&#1080;&#1080;%20(3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D:/&#1054;&#1073;&#1079;&#1086;&#1088;&#1099;%20&#1088;&#1099;&#1085;&#1082;&#1072;/&#1064;&#1072;&#1073;&#1083;&#1086;&#1085;%20&#1075;&#1088;&#1072;&#1092;&#1080;&#1082;&#1086;&#1074;%20&#1086;&#1090;&#1095;&#1077;&#1090;&#1085;&#1086;&#1089;&#1090;&#1100;%20&#1056;&#1043;&#1056;.xlsx%203-&#1080;&#1081;%20&#1082;&#1074;&#1072;&#1088;&#1090;&#1072;&#1083;%202024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D:/&#1054;&#1073;&#1079;&#1086;&#1088;&#1099;%20&#1088;&#1099;&#1085;&#1082;&#1072;/&#1064;&#1072;&#1073;&#1083;&#1086;&#1085;%20&#1075;&#1088;&#1072;&#1092;&#1080;&#1082;&#1086;&#1074;%20&#1086;&#1090;&#1095;&#1077;&#1090;&#1085;&#1086;&#1089;&#1090;&#1100;%20&#1056;&#1043;&#1056;.xlsx%203-&#1080;&#1081;%20&#1082;&#1074;&#1072;&#1088;&#1090;&#1072;&#1083;%202024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Сравнение объемов</a:t>
            </a:r>
            <a:r>
              <a:rPr lang="ru-RU" baseline="0"/>
              <a:t> строительства многоквартирного жилья сентябрь 2024г./сентябрь 2023г., тыс.кв.м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0764939987911666E-2"/>
          <c:y val="0.15206476434572444"/>
          <c:w val="0.88956616732420457"/>
          <c:h val="0.59547641126200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'[Графики для презентации (3).xlsx]сентябрь24'!$B$1</c:f>
              <c:strCache>
                <c:ptCount val="1"/>
                <c:pt idx="0">
                  <c:v> сен.24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'[Графики для презентации (3).xlsx]сентябрь24'!$A$2:$A$31</c:f>
              <c:strCache>
                <c:ptCount val="30"/>
                <c:pt idx="0">
                  <c:v>Москва</c:v>
                </c:pt>
                <c:pt idx="1">
                  <c:v>Московская обл.</c:v>
                </c:pt>
                <c:pt idx="2">
                  <c:v>Краснодарский край</c:v>
                </c:pt>
                <c:pt idx="3">
                  <c:v>Санкт-Петербург</c:v>
                </c:pt>
                <c:pt idx="4">
                  <c:v>Свердловская обл.</c:v>
                </c:pt>
                <c:pt idx="5">
                  <c:v>Тюменская обл.</c:v>
                </c:pt>
                <c:pt idx="6">
                  <c:v>Ленинградская обл.</c:v>
                </c:pt>
                <c:pt idx="7">
                  <c:v>Новосибирская обл.</c:v>
                </c:pt>
                <c:pt idx="8">
                  <c:v>Ростовская обл.</c:v>
                </c:pt>
                <c:pt idx="9">
                  <c:v>Республика Башкортостан</c:v>
                </c:pt>
                <c:pt idx="10">
                  <c:v>Республика Татарстан</c:v>
                </c:pt>
                <c:pt idx="11">
                  <c:v>Приморский край</c:v>
                </c:pt>
                <c:pt idx="12">
                  <c:v>Воронежская обл.</c:v>
                </c:pt>
                <c:pt idx="13">
                  <c:v>Самарская обл.</c:v>
                </c:pt>
                <c:pt idx="14">
                  <c:v>Пермский край</c:v>
                </c:pt>
                <c:pt idx="15">
                  <c:v>Ставропольский край</c:v>
                </c:pt>
                <c:pt idx="16">
                  <c:v>Красноярский край</c:v>
                </c:pt>
                <c:pt idx="17">
                  <c:v>Калининградская обл.</c:v>
                </c:pt>
                <c:pt idx="18">
                  <c:v>Челябинская обл.</c:v>
                </c:pt>
                <c:pt idx="19">
                  <c:v>Удмуртская Республика</c:v>
                </c:pt>
                <c:pt idx="20">
                  <c:v>Республика Крым</c:v>
                </c:pt>
                <c:pt idx="21">
                  <c:v>Рязанская обл.</c:v>
                </c:pt>
                <c:pt idx="22">
                  <c:v>Тульская обл.</c:v>
                </c:pt>
                <c:pt idx="23">
                  <c:v>Пензенская обл.</c:v>
                </c:pt>
                <c:pt idx="24">
                  <c:v>Хабаровский край</c:v>
                </c:pt>
                <c:pt idx="25">
                  <c:v>Нижегородская обл.</c:v>
                </c:pt>
                <c:pt idx="28">
                  <c:v>Волгоградская обл.</c:v>
                </c:pt>
                <c:pt idx="29">
                  <c:v>Омская обл.</c:v>
                </c:pt>
              </c:strCache>
            </c:strRef>
          </c:cat>
          <c:val>
            <c:numRef>
              <c:f>'[Графики для презентации (3).xlsx]сентябрь24'!$B$2:$B$31</c:f>
              <c:numCache>
                <c:formatCode>General</c:formatCode>
                <c:ptCount val="30"/>
                <c:pt idx="0">
                  <c:v>18540</c:v>
                </c:pt>
                <c:pt idx="1">
                  <c:v>8725</c:v>
                </c:pt>
                <c:pt idx="2">
                  <c:v>8400</c:v>
                </c:pt>
                <c:pt idx="3">
                  <c:v>6163</c:v>
                </c:pt>
                <c:pt idx="4">
                  <c:v>5221</c:v>
                </c:pt>
                <c:pt idx="5">
                  <c:v>3986</c:v>
                </c:pt>
                <c:pt idx="6">
                  <c:v>3910</c:v>
                </c:pt>
                <c:pt idx="7">
                  <c:v>3645</c:v>
                </c:pt>
                <c:pt idx="8">
                  <c:v>3587</c:v>
                </c:pt>
                <c:pt idx="9">
                  <c:v>3409</c:v>
                </c:pt>
                <c:pt idx="10">
                  <c:v>3194</c:v>
                </c:pt>
                <c:pt idx="11">
                  <c:v>2952</c:v>
                </c:pt>
                <c:pt idx="12">
                  <c:v>2129</c:v>
                </c:pt>
                <c:pt idx="13">
                  <c:v>1986</c:v>
                </c:pt>
                <c:pt idx="14">
                  <c:v>1882</c:v>
                </c:pt>
                <c:pt idx="15">
                  <c:v>1804</c:v>
                </c:pt>
                <c:pt idx="16">
                  <c:v>1742</c:v>
                </c:pt>
                <c:pt idx="17">
                  <c:v>1526</c:v>
                </c:pt>
                <c:pt idx="18">
                  <c:v>1448</c:v>
                </c:pt>
                <c:pt idx="19">
                  <c:v>1443</c:v>
                </c:pt>
                <c:pt idx="20">
                  <c:v>1442</c:v>
                </c:pt>
                <c:pt idx="21">
                  <c:v>1390</c:v>
                </c:pt>
                <c:pt idx="22">
                  <c:v>1348</c:v>
                </c:pt>
                <c:pt idx="23">
                  <c:v>1288</c:v>
                </c:pt>
                <c:pt idx="24">
                  <c:v>1287</c:v>
                </c:pt>
                <c:pt idx="25">
                  <c:v>1263</c:v>
                </c:pt>
                <c:pt idx="28">
                  <c:v>962</c:v>
                </c:pt>
                <c:pt idx="29">
                  <c:v>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D1-4810-AF3B-B139AFEAA6C8}"/>
            </c:ext>
          </c:extLst>
        </c:ser>
        <c:ser>
          <c:idx val="1"/>
          <c:order val="1"/>
          <c:tx>
            <c:strRef>
              <c:f>'[Графики для презентации (3).xlsx]сентябрь24'!$C$1</c:f>
              <c:strCache>
                <c:ptCount val="1"/>
                <c:pt idx="0">
                  <c:v>сен.23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'[Графики для презентации (3).xlsx]сентябрь24'!$A$2:$A$31</c:f>
              <c:strCache>
                <c:ptCount val="30"/>
                <c:pt idx="0">
                  <c:v>Москва</c:v>
                </c:pt>
                <c:pt idx="1">
                  <c:v>Московская обл.</c:v>
                </c:pt>
                <c:pt idx="2">
                  <c:v>Краснодарский край</c:v>
                </c:pt>
                <c:pt idx="3">
                  <c:v>Санкт-Петербург</c:v>
                </c:pt>
                <c:pt idx="4">
                  <c:v>Свердловская обл.</c:v>
                </c:pt>
                <c:pt idx="5">
                  <c:v>Тюменская обл.</c:v>
                </c:pt>
                <c:pt idx="6">
                  <c:v>Ленинградская обл.</c:v>
                </c:pt>
                <c:pt idx="7">
                  <c:v>Новосибирская обл.</c:v>
                </c:pt>
                <c:pt idx="8">
                  <c:v>Ростовская обл.</c:v>
                </c:pt>
                <c:pt idx="9">
                  <c:v>Республика Башкортостан</c:v>
                </c:pt>
                <c:pt idx="10">
                  <c:v>Республика Татарстан</c:v>
                </c:pt>
                <c:pt idx="11">
                  <c:v>Приморский край</c:v>
                </c:pt>
                <c:pt idx="12">
                  <c:v>Воронежская обл.</c:v>
                </c:pt>
                <c:pt idx="13">
                  <c:v>Самарская обл.</c:v>
                </c:pt>
                <c:pt idx="14">
                  <c:v>Пермский край</c:v>
                </c:pt>
                <c:pt idx="15">
                  <c:v>Ставропольский край</c:v>
                </c:pt>
                <c:pt idx="16">
                  <c:v>Красноярский край</c:v>
                </c:pt>
                <c:pt idx="17">
                  <c:v>Калининградская обл.</c:v>
                </c:pt>
                <c:pt idx="18">
                  <c:v>Челябинская обл.</c:v>
                </c:pt>
                <c:pt idx="19">
                  <c:v>Удмуртская Республика</c:v>
                </c:pt>
                <c:pt idx="20">
                  <c:v>Республика Крым</c:v>
                </c:pt>
                <c:pt idx="21">
                  <c:v>Рязанская обл.</c:v>
                </c:pt>
                <c:pt idx="22">
                  <c:v>Тульская обл.</c:v>
                </c:pt>
                <c:pt idx="23">
                  <c:v>Пензенская обл.</c:v>
                </c:pt>
                <c:pt idx="24">
                  <c:v>Хабаровский край</c:v>
                </c:pt>
                <c:pt idx="25">
                  <c:v>Нижегородская обл.</c:v>
                </c:pt>
                <c:pt idx="28">
                  <c:v>Волгоградская обл.</c:v>
                </c:pt>
                <c:pt idx="29">
                  <c:v>Омская обл.</c:v>
                </c:pt>
              </c:strCache>
            </c:strRef>
          </c:cat>
          <c:val>
            <c:numRef>
              <c:f>'[Графики для презентации (3).xlsx]сентябрь24'!$C$2:$C$31</c:f>
              <c:numCache>
                <c:formatCode>General</c:formatCode>
                <c:ptCount val="30"/>
                <c:pt idx="0">
                  <c:v>16843</c:v>
                </c:pt>
                <c:pt idx="1">
                  <c:v>8588</c:v>
                </c:pt>
                <c:pt idx="2">
                  <c:v>8100</c:v>
                </c:pt>
                <c:pt idx="3">
                  <c:v>7251</c:v>
                </c:pt>
                <c:pt idx="4">
                  <c:v>4227</c:v>
                </c:pt>
                <c:pt idx="5">
                  <c:v>3261</c:v>
                </c:pt>
                <c:pt idx="6">
                  <c:v>3586</c:v>
                </c:pt>
                <c:pt idx="7">
                  <c:v>3544</c:v>
                </c:pt>
                <c:pt idx="8">
                  <c:v>2855</c:v>
                </c:pt>
                <c:pt idx="9">
                  <c:v>2793</c:v>
                </c:pt>
                <c:pt idx="10">
                  <c:v>2636</c:v>
                </c:pt>
                <c:pt idx="11">
                  <c:v>2283</c:v>
                </c:pt>
                <c:pt idx="12">
                  <c:v>2041</c:v>
                </c:pt>
                <c:pt idx="13">
                  <c:v>2022</c:v>
                </c:pt>
                <c:pt idx="14">
                  <c:v>1613</c:v>
                </c:pt>
                <c:pt idx="15">
                  <c:v>1480</c:v>
                </c:pt>
                <c:pt idx="16">
                  <c:v>1695</c:v>
                </c:pt>
                <c:pt idx="17">
                  <c:v>1219</c:v>
                </c:pt>
                <c:pt idx="18">
                  <c:v>1118</c:v>
                </c:pt>
                <c:pt idx="19">
                  <c:v>1551</c:v>
                </c:pt>
                <c:pt idx="20">
                  <c:v>885</c:v>
                </c:pt>
                <c:pt idx="21">
                  <c:v>1223</c:v>
                </c:pt>
                <c:pt idx="22">
                  <c:v>1040</c:v>
                </c:pt>
                <c:pt idx="23">
                  <c:v>1248</c:v>
                </c:pt>
                <c:pt idx="24">
                  <c:v>1002</c:v>
                </c:pt>
                <c:pt idx="25">
                  <c:v>1165</c:v>
                </c:pt>
                <c:pt idx="28">
                  <c:v>994</c:v>
                </c:pt>
                <c:pt idx="29">
                  <c:v>562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D1-4810-AF3B-B139AFEAA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013295"/>
        <c:axId val="316837983"/>
      </c:barChart>
      <c:lineChart>
        <c:grouping val="standard"/>
        <c:varyColors val="0"/>
        <c:ser>
          <c:idx val="2"/>
          <c:order val="2"/>
          <c:tx>
            <c:strRef>
              <c:f>'[Графики для презентации (3).xlsx]сентябрь24'!$F$1</c:f>
              <c:strCache>
                <c:ptCount val="1"/>
                <c:pt idx="0">
                  <c:v>индекс роста/падения за период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'[Графики для презентации (3).xlsx]сентябрь24'!$F$2:$F$31</c:f>
              <c:numCache>
                <c:formatCode>0.00</c:formatCode>
                <c:ptCount val="30"/>
                <c:pt idx="0">
                  <c:v>1.1007540224425578</c:v>
                </c:pt>
                <c:pt idx="1">
                  <c:v>1.0159524918490919</c:v>
                </c:pt>
                <c:pt idx="2">
                  <c:v>1.037037037037037</c:v>
                </c:pt>
                <c:pt idx="3">
                  <c:v>0.84995173079575226</c:v>
                </c:pt>
                <c:pt idx="4">
                  <c:v>1.2351549562337356</c:v>
                </c:pt>
                <c:pt idx="5">
                  <c:v>1.2223244403557192</c:v>
                </c:pt>
                <c:pt idx="6">
                  <c:v>1.090351366424986</c:v>
                </c:pt>
                <c:pt idx="7">
                  <c:v>1.0284988713318284</c:v>
                </c:pt>
                <c:pt idx="8">
                  <c:v>1.2563922942206656</c:v>
                </c:pt>
                <c:pt idx="9">
                  <c:v>1.2205513784461153</c:v>
                </c:pt>
                <c:pt idx="10">
                  <c:v>1.2116843702579667</c:v>
                </c:pt>
                <c:pt idx="11">
                  <c:v>1.2930354796320631</c:v>
                </c:pt>
                <c:pt idx="12">
                  <c:v>1.0431161195492407</c:v>
                </c:pt>
                <c:pt idx="13">
                  <c:v>0.98219584569732943</c:v>
                </c:pt>
                <c:pt idx="14">
                  <c:v>1.1667699938003719</c:v>
                </c:pt>
                <c:pt idx="15">
                  <c:v>1.2189189189189189</c:v>
                </c:pt>
                <c:pt idx="16">
                  <c:v>1.0277286135693215</c:v>
                </c:pt>
                <c:pt idx="17">
                  <c:v>1.2518457752255947</c:v>
                </c:pt>
                <c:pt idx="18">
                  <c:v>1.2951699463327371</c:v>
                </c:pt>
                <c:pt idx="19">
                  <c:v>0.93036750483558994</c:v>
                </c:pt>
                <c:pt idx="20">
                  <c:v>1.6293785310734463</c:v>
                </c:pt>
                <c:pt idx="21">
                  <c:v>1.1365494685200328</c:v>
                </c:pt>
                <c:pt idx="22">
                  <c:v>1.2961538461538462</c:v>
                </c:pt>
                <c:pt idx="23">
                  <c:v>1.0320512820512822</c:v>
                </c:pt>
                <c:pt idx="24">
                  <c:v>1.284431137724551</c:v>
                </c:pt>
                <c:pt idx="25">
                  <c:v>1.0841201716738198</c:v>
                </c:pt>
                <c:pt idx="28">
                  <c:v>0.96780684104627768</c:v>
                </c:pt>
                <c:pt idx="29">
                  <c:v>1.0622775800711743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3D1-4810-AF3B-B139AFEAA6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446735"/>
        <c:axId val="321999551"/>
      </c:lineChart>
      <c:catAx>
        <c:axId val="15901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6837983"/>
        <c:crosses val="autoZero"/>
        <c:auto val="1"/>
        <c:lblAlgn val="ctr"/>
        <c:lblOffset val="100"/>
        <c:noMultiLvlLbl val="0"/>
      </c:catAx>
      <c:valAx>
        <c:axId val="316837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013295"/>
        <c:crosses val="autoZero"/>
        <c:crossBetween val="between"/>
      </c:valAx>
      <c:valAx>
        <c:axId val="321999551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6446735"/>
        <c:crosses val="max"/>
        <c:crossBetween val="between"/>
      </c:valAx>
      <c:catAx>
        <c:axId val="326446735"/>
        <c:scaling>
          <c:orientation val="minMax"/>
        </c:scaling>
        <c:delete val="1"/>
        <c:axPos val="b"/>
        <c:majorTickMark val="out"/>
        <c:minorTickMark val="none"/>
        <c:tickLblPos val="nextTo"/>
        <c:crossAx val="32199955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8934511089485643E-2"/>
          <c:y val="0.20411269310842706"/>
          <c:w val="0.8144132946711431"/>
          <c:h val="0.6058684101813184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Лист1!$A$12</c:f>
              <c:strCache>
                <c:ptCount val="1"/>
                <c:pt idx="0">
                  <c:v>Первичный рынок</c:v>
                </c:pt>
              </c:strCache>
            </c:strRef>
          </c:tx>
          <c:spPr>
            <a:ln w="38100">
              <a:solidFill>
                <a:srgbClr val="1E6799"/>
              </a:solidFill>
            </a:ln>
          </c:spPr>
          <c:marker>
            <c:symbol val="none"/>
          </c:marker>
          <c:cat>
            <c:numRef>
              <c:f>Лист1!$B$11:$AH$11</c:f>
              <c:numCache>
                <c:formatCode>mmm\-yy</c:formatCode>
                <c:ptCount val="33"/>
                <c:pt idx="0">
                  <c:v>44562</c:v>
                </c:pt>
                <c:pt idx="1">
                  <c:v>44593</c:v>
                </c:pt>
                <c:pt idx="2">
                  <c:v>44624</c:v>
                </c:pt>
                <c:pt idx="3">
                  <c:v>44655</c:v>
                </c:pt>
                <c:pt idx="4">
                  <c:v>44686</c:v>
                </c:pt>
                <c:pt idx="5">
                  <c:v>44717</c:v>
                </c:pt>
                <c:pt idx="6">
                  <c:v>44748</c:v>
                </c:pt>
                <c:pt idx="7">
                  <c:v>44779</c:v>
                </c:pt>
                <c:pt idx="8">
                  <c:v>44810</c:v>
                </c:pt>
                <c:pt idx="9">
                  <c:v>44841</c:v>
                </c:pt>
                <c:pt idx="10">
                  <c:v>44872</c:v>
                </c:pt>
                <c:pt idx="11">
                  <c:v>44903</c:v>
                </c:pt>
                <c:pt idx="12">
                  <c:v>44934</c:v>
                </c:pt>
                <c:pt idx="13">
                  <c:v>44965</c:v>
                </c:pt>
                <c:pt idx="14">
                  <c:v>44996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</c:numCache>
            </c:numRef>
          </c:cat>
          <c:val>
            <c:numRef>
              <c:f>Лист1!$B$12:$AH$12</c:f>
              <c:numCache>
                <c:formatCode>#,##0</c:formatCode>
                <c:ptCount val="33"/>
                <c:pt idx="0">
                  <c:v>125722.04327685801</c:v>
                </c:pt>
                <c:pt idx="1">
                  <c:v>134042.667360194</c:v>
                </c:pt>
                <c:pt idx="2">
                  <c:v>131951.09891799599</c:v>
                </c:pt>
                <c:pt idx="3">
                  <c:v>127970.738469206</c:v>
                </c:pt>
                <c:pt idx="4">
                  <c:v>128474.972905059</c:v>
                </c:pt>
                <c:pt idx="5">
                  <c:v>145654.314254975</c:v>
                </c:pt>
                <c:pt idx="6">
                  <c:v>137537.80662863201</c:v>
                </c:pt>
                <c:pt idx="7">
                  <c:v>134345</c:v>
                </c:pt>
                <c:pt idx="8">
                  <c:v>130790.734299876</c:v>
                </c:pt>
                <c:pt idx="9">
                  <c:v>136162.64930964599</c:v>
                </c:pt>
                <c:pt idx="10">
                  <c:v>136228.210687721</c:v>
                </c:pt>
                <c:pt idx="11">
                  <c:v>138942</c:v>
                </c:pt>
                <c:pt idx="12">
                  <c:v>138266</c:v>
                </c:pt>
                <c:pt idx="13">
                  <c:v>136266</c:v>
                </c:pt>
                <c:pt idx="14">
                  <c:v>139738</c:v>
                </c:pt>
                <c:pt idx="15">
                  <c:v>149912.644078262</c:v>
                </c:pt>
                <c:pt idx="16">
                  <c:v>144491.51092119599</c:v>
                </c:pt>
                <c:pt idx="17">
                  <c:v>145227.31099742901</c:v>
                </c:pt>
                <c:pt idx="18">
                  <c:v>146552.903404048</c:v>
                </c:pt>
                <c:pt idx="19">
                  <c:v>144665.27081257699</c:v>
                </c:pt>
                <c:pt idx="20">
                  <c:v>152019.88318627499</c:v>
                </c:pt>
                <c:pt idx="21">
                  <c:v>136228.210687721</c:v>
                </c:pt>
                <c:pt idx="22">
                  <c:v>136163</c:v>
                </c:pt>
                <c:pt idx="23">
                  <c:v>125460</c:v>
                </c:pt>
                <c:pt idx="24">
                  <c:v>170229</c:v>
                </c:pt>
                <c:pt idx="25">
                  <c:v>171472</c:v>
                </c:pt>
                <c:pt idx="26">
                  <c:v>178475</c:v>
                </c:pt>
                <c:pt idx="27">
                  <c:v>182517</c:v>
                </c:pt>
                <c:pt idx="28">
                  <c:v>179814.302449971</c:v>
                </c:pt>
                <c:pt idx="29">
                  <c:v>177079.31289819299</c:v>
                </c:pt>
                <c:pt idx="30" formatCode="General">
                  <c:v>184788.046754551</c:v>
                </c:pt>
                <c:pt idx="31" formatCode="General">
                  <c:v>179224.74278722401</c:v>
                </c:pt>
                <c:pt idx="32" formatCode="General">
                  <c:v>179059.05204177601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18-47BD-8C9C-7CE61836266F}"/>
            </c:ext>
          </c:extLst>
        </c:ser>
        <c:ser>
          <c:idx val="1"/>
          <c:order val="1"/>
          <c:tx>
            <c:strRef>
              <c:f>Лист1!$A$13</c:f>
              <c:strCache>
                <c:ptCount val="1"/>
                <c:pt idx="0">
                  <c:v>Вторичный рынок</c:v>
                </c:pt>
              </c:strCache>
            </c:strRef>
          </c:tx>
          <c:spPr>
            <a:ln w="38100" cmpd="sng">
              <a:solidFill>
                <a:srgbClr val="E53624"/>
              </a:solidFill>
              <a:prstDash val="solid"/>
            </a:ln>
          </c:spPr>
          <c:marker>
            <c:symbol val="none"/>
          </c:marker>
          <c:cat>
            <c:numRef>
              <c:f>Лист1!$B$11:$AH$11</c:f>
              <c:numCache>
                <c:formatCode>mmm\-yy</c:formatCode>
                <c:ptCount val="33"/>
                <c:pt idx="0">
                  <c:v>44562</c:v>
                </c:pt>
                <c:pt idx="1">
                  <c:v>44593</c:v>
                </c:pt>
                <c:pt idx="2">
                  <c:v>44624</c:v>
                </c:pt>
                <c:pt idx="3">
                  <c:v>44655</c:v>
                </c:pt>
                <c:pt idx="4">
                  <c:v>44686</c:v>
                </c:pt>
                <c:pt idx="5">
                  <c:v>44717</c:v>
                </c:pt>
                <c:pt idx="6">
                  <c:v>44748</c:v>
                </c:pt>
                <c:pt idx="7">
                  <c:v>44779</c:v>
                </c:pt>
                <c:pt idx="8">
                  <c:v>44810</c:v>
                </c:pt>
                <c:pt idx="9">
                  <c:v>44841</c:v>
                </c:pt>
                <c:pt idx="10">
                  <c:v>44872</c:v>
                </c:pt>
                <c:pt idx="11">
                  <c:v>44903</c:v>
                </c:pt>
                <c:pt idx="12">
                  <c:v>44934</c:v>
                </c:pt>
                <c:pt idx="13">
                  <c:v>44965</c:v>
                </c:pt>
                <c:pt idx="14">
                  <c:v>44996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</c:numCache>
            </c:numRef>
          </c:cat>
          <c:val>
            <c:numRef>
              <c:f>Лист1!$B$13:$AH$13</c:f>
              <c:numCache>
                <c:formatCode>#,##0</c:formatCode>
                <c:ptCount val="33"/>
                <c:pt idx="0">
                  <c:v>151178.065110108</c:v>
                </c:pt>
                <c:pt idx="1">
                  <c:v>151818.65348683999</c:v>
                </c:pt>
                <c:pt idx="2">
                  <c:v>152815.57170414599</c:v>
                </c:pt>
                <c:pt idx="3">
                  <c:v>151521.62473123299</c:v>
                </c:pt>
                <c:pt idx="4">
                  <c:v>150599.49485782199</c:v>
                </c:pt>
                <c:pt idx="5">
                  <c:v>154320.14723337899</c:v>
                </c:pt>
                <c:pt idx="6">
                  <c:v>153406.88307947901</c:v>
                </c:pt>
                <c:pt idx="7">
                  <c:v>154021</c:v>
                </c:pt>
                <c:pt idx="8">
                  <c:v>154446.96268783201</c:v>
                </c:pt>
                <c:pt idx="9">
                  <c:v>154400.967990593</c:v>
                </c:pt>
                <c:pt idx="10">
                  <c:v>153626.620153572</c:v>
                </c:pt>
                <c:pt idx="11">
                  <c:v>155367</c:v>
                </c:pt>
                <c:pt idx="12">
                  <c:v>154413</c:v>
                </c:pt>
                <c:pt idx="13">
                  <c:v>156119</c:v>
                </c:pt>
                <c:pt idx="14">
                  <c:v>156005</c:v>
                </c:pt>
                <c:pt idx="15">
                  <c:v>158932.47297151299</c:v>
                </c:pt>
                <c:pt idx="16">
                  <c:v>154257.435360734</c:v>
                </c:pt>
                <c:pt idx="17">
                  <c:v>157169</c:v>
                </c:pt>
                <c:pt idx="18">
                  <c:v>160048.07249998799</c:v>
                </c:pt>
                <c:pt idx="19">
                  <c:v>160644.806221696</c:v>
                </c:pt>
                <c:pt idx="20">
                  <c:v>160019.83361714901</c:v>
                </c:pt>
                <c:pt idx="21">
                  <c:v>154400.967990593</c:v>
                </c:pt>
                <c:pt idx="22">
                  <c:v>153627</c:v>
                </c:pt>
                <c:pt idx="23">
                  <c:v>148825</c:v>
                </c:pt>
                <c:pt idx="24">
                  <c:v>170801</c:v>
                </c:pt>
                <c:pt idx="25">
                  <c:v>176854</c:v>
                </c:pt>
                <c:pt idx="26">
                  <c:v>177299</c:v>
                </c:pt>
                <c:pt idx="27">
                  <c:v>180157</c:v>
                </c:pt>
                <c:pt idx="28">
                  <c:v>177154.67622993601</c:v>
                </c:pt>
                <c:pt idx="29">
                  <c:v>178699.289877495</c:v>
                </c:pt>
                <c:pt idx="30" formatCode="General">
                  <c:v>181173.60379915099</c:v>
                </c:pt>
                <c:pt idx="31" formatCode="General">
                  <c:v>181834.642052232</c:v>
                </c:pt>
                <c:pt idx="32" formatCode="General">
                  <c:v>179635.66386694601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18-47BD-8C9C-7CE6183626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7736704"/>
        <c:axId val="115184384"/>
      </c:lineChart>
      <c:dateAx>
        <c:axId val="177736704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spPr>
          <a:ln>
            <a:noFill/>
          </a:ln>
        </c:spPr>
        <c:txPr>
          <a:bodyPr rot="-5400000" vert="horz"/>
          <a:lstStyle/>
          <a:p>
            <a:pPr>
              <a:defRPr/>
            </a:pPr>
            <a:endParaRPr lang="ru-RU"/>
          </a:p>
        </c:txPr>
        <c:crossAx val="115184384"/>
        <c:crosses val="autoZero"/>
        <c:auto val="1"/>
        <c:lblOffset val="0"/>
        <c:baseTimeUnit val="days"/>
      </c:dateAx>
      <c:valAx>
        <c:axId val="115184384"/>
        <c:scaling>
          <c:orientation val="minMax"/>
        </c:scaling>
        <c:delete val="0"/>
        <c:axPos val="l"/>
        <c:majorGridlines>
          <c:spPr>
            <a:ln w="3175">
              <a:solidFill>
                <a:srgbClr val="545456">
                  <a:alpha val="15000"/>
                </a:srgb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spPr>
          <a:ln w="15875">
            <a:noFill/>
            <a:prstDash val="solid"/>
          </a:ln>
        </c:spPr>
        <c:txPr>
          <a:bodyPr rot="0" vert="horz"/>
          <a:lstStyle/>
          <a:p>
            <a:pPr>
              <a:defRPr/>
            </a:pPr>
            <a:endParaRPr lang="ru-RU"/>
          </a:p>
        </c:txPr>
        <c:crossAx val="177736704"/>
        <c:crosses val="autoZero"/>
        <c:crossBetween val="between"/>
      </c:valAx>
      <c:spPr>
        <a:solidFill>
          <a:sysClr val="window" lastClr="FFFFFF"/>
        </a:solidFill>
        <a:ln w="12700">
          <a:noFill/>
          <a:prstDash val="solid"/>
        </a:ln>
      </c:spPr>
    </c:plotArea>
    <c:legend>
      <c:legendPos val="b"/>
      <c:layout>
        <c:manualLayout>
          <c:xMode val="edge"/>
          <c:yMode val="edge"/>
          <c:x val="0.12496362730107838"/>
          <c:y val="0.52462490372772741"/>
          <c:w val="0.26779466937890251"/>
          <c:h val="0.23266627886949542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 w="3175">
      <a:noFill/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3189197530864198E-2"/>
          <c:y val="1.0700475559366974E-2"/>
          <c:w val="0.42723357335544176"/>
          <c:h val="0.9892996044471911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1E6799"/>
              </a:solidFill>
            </c:spPr>
            <c:extLst>
              <c:ext xmlns:c16="http://schemas.microsoft.com/office/drawing/2014/chart" uri="{C3380CC4-5D6E-409C-BE32-E72D297353CC}">
                <c16:uniqueId val="{00000001-DF86-47FB-BBC1-C8DF83D23A28}"/>
              </c:ext>
            </c:extLst>
          </c:dPt>
          <c:dPt>
            <c:idx val="1"/>
            <c:bubble3D val="0"/>
            <c:spPr>
              <a:solidFill>
                <a:srgbClr val="E53624"/>
              </a:solidFill>
            </c:spPr>
            <c:extLst>
              <c:ext xmlns:c16="http://schemas.microsoft.com/office/drawing/2014/chart" uri="{C3380CC4-5D6E-409C-BE32-E72D297353CC}">
                <c16:uniqueId val="{00000003-DF86-47FB-BBC1-C8DF83D23A28}"/>
              </c:ext>
            </c:extLst>
          </c:dPt>
          <c:dPt>
            <c:idx val="2"/>
            <c:bubble3D val="0"/>
            <c:spPr>
              <a:solidFill>
                <a:srgbClr val="494949"/>
              </a:solidFill>
            </c:spPr>
            <c:extLst>
              <c:ext xmlns:c16="http://schemas.microsoft.com/office/drawing/2014/chart" uri="{C3380CC4-5D6E-409C-BE32-E72D297353CC}">
                <c16:uniqueId val="{00000005-DF86-47FB-BBC1-C8DF83D23A28}"/>
              </c:ext>
            </c:extLst>
          </c:dPt>
          <c:dPt>
            <c:idx val="3"/>
            <c:bubble3D val="0"/>
            <c:spPr>
              <a:solidFill>
                <a:srgbClr val="676767"/>
              </a:solidFill>
            </c:spPr>
            <c:extLst>
              <c:ext xmlns:c16="http://schemas.microsoft.com/office/drawing/2014/chart" uri="{C3380CC4-5D6E-409C-BE32-E72D297353CC}">
                <c16:uniqueId val="{00000007-DF86-47FB-BBC1-C8DF83D23A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1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Лист1!$A$37:$A$43</c:f>
              <c:strCache>
                <c:ptCount val="7"/>
                <c:pt idx="0">
                  <c:v>1-комнатная</c:v>
                </c:pt>
                <c:pt idx="1">
                  <c:v>2-комнатная</c:v>
                </c:pt>
                <c:pt idx="2">
                  <c:v>3-комнатная</c:v>
                </c:pt>
                <c:pt idx="3">
                  <c:v>4-комнатная</c:v>
                </c:pt>
                <c:pt idx="4">
                  <c:v>Гостинка</c:v>
                </c:pt>
                <c:pt idx="5">
                  <c:v>Комната</c:v>
                </c:pt>
                <c:pt idx="6">
                  <c:v>Студия</c:v>
                </c:pt>
              </c:strCache>
            </c:strRef>
          </c:cat>
          <c:val>
            <c:numRef>
              <c:f>Лист1!$B$37:$B$43</c:f>
              <c:numCache>
                <c:formatCode>General</c:formatCode>
                <c:ptCount val="7"/>
                <c:pt idx="0">
                  <c:v>1083</c:v>
                </c:pt>
                <c:pt idx="1">
                  <c:v>1535</c:v>
                </c:pt>
                <c:pt idx="2">
                  <c:v>1136</c:v>
                </c:pt>
                <c:pt idx="3">
                  <c:v>285</c:v>
                </c:pt>
                <c:pt idx="4">
                  <c:v>380</c:v>
                </c:pt>
                <c:pt idx="5">
                  <c:v>107</c:v>
                </c:pt>
                <c:pt idx="6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F86-47FB-BBC1-C8DF83D23A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solidFill>
          <a:sysClr val="window" lastClr="FFFFFF"/>
        </a:solidFill>
        <a:ln w="12700">
          <a:noFill/>
          <a:prstDash val="solid"/>
        </a:ln>
      </c:spPr>
    </c:plotArea>
    <c:legend>
      <c:legendPos val="b"/>
      <c:layout>
        <c:manualLayout>
          <c:xMode val="edge"/>
          <c:yMode val="edge"/>
          <c:x val="0.55700899778014246"/>
          <c:y val="0.46123179012345678"/>
          <c:w val="0.29560925925925924"/>
          <c:h val="0.2855907407407407"/>
        </c:manualLayout>
      </c:layout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spPr>
    <a:solidFill>
      <a:sysClr val="window" lastClr="FFFFFF"/>
    </a:solidFill>
    <a:ln w="3175">
      <a:noFill/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7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4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06EAE-DAAD-4030-93A8-EB0787772D0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321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8113" y="766763"/>
            <a:ext cx="6823075" cy="3838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06EAE-DAAD-4030-93A8-EB0787772D03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4221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1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02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0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0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58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9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59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9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18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1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2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2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2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2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2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629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0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31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32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3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34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5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598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599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0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3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40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641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42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43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607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08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60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6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18614-22AE-43CA-845E-5FB7212B1B97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99250-76B3-45CC-84FE-B52B3B5568F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1" r="35434"/>
          <a:stretch>
            <a:fillRect/>
          </a:stretch>
        </p:blipFill>
        <p:spPr>
          <a:xfrm>
            <a:off x="7588637" y="692151"/>
            <a:ext cx="4603058" cy="6165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29640"/>
            <a:ext cx="7588332" cy="1460017"/>
          </a:xfrm>
        </p:spPr>
        <p:txBody>
          <a:bodyPr>
            <a:normAutofit/>
          </a:bodyPr>
          <a:lstStyle/>
          <a:p>
            <a:r>
              <a:rPr lang="ru-RU" sz="4400" b="1" dirty="0"/>
              <a:t>АНАЛИТИЧЕСКАЯ ПОДДЕРЖКА ОЦЕНОЧНОЙ ДЕЯТЕЛЬНОСТИ 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48" y="3775076"/>
            <a:ext cx="1788641" cy="95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tassbiz.ru/api/files/2901c6c5-e308-42fa-83a3-95880eec256e/%D0%9B%D0%BE%D0%B3%D0%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72" y="3811002"/>
            <a:ext cx="1001682" cy="88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/>
          <p:nvPr/>
        </p:nvSpPr>
        <p:spPr>
          <a:xfrm>
            <a:off x="188251" y="5553049"/>
            <a:ext cx="7323395" cy="10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l">
              <a:defRPr/>
            </a:pPr>
            <a:r>
              <a:rPr lang="ru-RU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СКОРОБОГАЧ АЛЕКСЕЙ ВАСИЛЬЕВИЧ</a:t>
            </a:r>
          </a:p>
          <a:p>
            <a:pPr marL="228600" indent="-228600" algn="l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к.э.н., сертифицированный РГР аналитик-консультант рынка недвижимости</a:t>
            </a:r>
          </a:p>
          <a:p>
            <a:pPr marL="228600" indent="-228600" algn="l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Директор ООО «АЦ «КД-консалтинг»</a:t>
            </a:r>
          </a:p>
          <a:p>
            <a:pPr marL="228600" indent="-228600" algn="l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Председатель комитета по аналитике РГР</a:t>
            </a:r>
          </a:p>
          <a:p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9" name="Picture 16" descr="Картинки по запросу аналити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3364" y="3678090"/>
            <a:ext cx="1668472" cy="101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3847EB-D617-6801-E4BE-93700BA11813}"/>
              </a:ext>
            </a:extLst>
          </p:cNvPr>
          <p:cNvSpPr/>
          <p:nvPr/>
        </p:nvSpPr>
        <p:spPr>
          <a:xfrm>
            <a:off x="0" y="0"/>
            <a:ext cx="12192000" cy="6921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2579295-BA93-3618-75AD-F44CC64F3D5F}"/>
              </a:ext>
            </a:extLst>
          </p:cNvPr>
          <p:cNvSpPr txBox="1">
            <a:spLocks/>
          </p:cNvSpPr>
          <p:nvPr/>
        </p:nvSpPr>
        <p:spPr>
          <a:xfrm>
            <a:off x="188251" y="1"/>
            <a:ext cx="12003749" cy="5341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>
                <a:solidFill>
                  <a:schemeClr val="bg1"/>
                </a:solidFill>
              </a:rPr>
              <a:t>АКТУАЛЬНЫЕ ВОПРОСЫ ОЦЕНОЧНОЙ ДЕЯТЕЛЬНОСТИ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A61080-1F8B-4C89-8C6F-201D9F249A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8" t="30500" r="52519" b="15599"/>
          <a:stretch/>
        </p:blipFill>
        <p:spPr>
          <a:xfrm>
            <a:off x="1784411" y="465102"/>
            <a:ext cx="8489359" cy="579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44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54342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Москвы,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104215" y="5884940"/>
            <a:ext cx="6848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Константин </a:t>
            </a:r>
            <a:r>
              <a:rPr lang="ru-RU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Ламин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руководитель комитета по статистике и аналитике Гильдии Риэлторов Москвы,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171450" y="514905"/>
            <a:ext cx="6885178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kern="0" dirty="0"/>
              <a:t>Предложение </a:t>
            </a:r>
          </a:p>
          <a:p>
            <a:pPr algn="just"/>
            <a:r>
              <a:rPr lang="ru-RU" sz="1200" kern="100" dirty="0"/>
              <a:t>К концу 3-го квартала 2024 года продолжился рост количества предложений на рынке вторичной недвижимости Москвы. Показатель превысил отметку в 59 тыс. предложений -  это максимум с начала 2024 года и почти на 20% больше показателей с 1-го квартала текущего года. </a:t>
            </a:r>
          </a:p>
          <a:p>
            <a:pPr algn="just"/>
            <a:endParaRPr lang="ru-RU" sz="1200" kern="100" dirty="0"/>
          </a:p>
          <a:p>
            <a:pPr algn="just"/>
            <a:r>
              <a:rPr lang="ru-RU" sz="1200" b="1" kern="0" dirty="0"/>
              <a:t>Ценовая ситуация</a:t>
            </a:r>
          </a:p>
          <a:p>
            <a:pPr algn="just"/>
            <a:r>
              <a:rPr lang="ru-RU" sz="1200" kern="100" dirty="0"/>
              <a:t>По итогам 3-го квартала 2024 года на рынке жилой недвижимости г. Москвы средняя цена предложения составила:</a:t>
            </a:r>
          </a:p>
          <a:p>
            <a:pPr algn="just"/>
            <a:r>
              <a:rPr lang="ru-RU" sz="1200" kern="100" dirty="0"/>
              <a:t>-  403 000 руб./</a:t>
            </a:r>
            <a:r>
              <a:rPr lang="ru-RU" sz="1200" kern="100" dirty="0" err="1"/>
              <a:t>кв.м</a:t>
            </a:r>
            <a:r>
              <a:rPr lang="ru-RU" sz="1200" kern="100" dirty="0"/>
              <a:t> на первичном рынке;</a:t>
            </a:r>
          </a:p>
          <a:p>
            <a:pPr algn="just"/>
            <a:r>
              <a:rPr lang="ru-RU" sz="1200" kern="100" dirty="0"/>
              <a:t>-  296 368 руб./</a:t>
            </a:r>
            <a:r>
              <a:rPr lang="ru-RU" sz="1200" kern="100" dirty="0" err="1"/>
              <a:t>кв.м</a:t>
            </a:r>
            <a:r>
              <a:rPr lang="ru-RU" sz="1200" kern="100" dirty="0"/>
              <a:t> на вторичном рынке.</a:t>
            </a:r>
          </a:p>
          <a:p>
            <a:pPr algn="just"/>
            <a:r>
              <a:rPr lang="ru-RU" sz="1200" kern="100" dirty="0"/>
              <a:t>По итогам трех кварталов средние цены на вторичном рынке жилья московского региона практически не изменились. Рынок постепенно адаптируется к высоким ипотечным ставкам.  При этом количество ипотечных сделок находится на минимальных уровнях. </a:t>
            </a:r>
          </a:p>
          <a:p>
            <a:pPr algn="just"/>
            <a:r>
              <a:rPr lang="ru-RU" sz="1200" kern="100" dirty="0"/>
              <a:t>Цены на первичном рынке по итогам 3-го квартала 2024 года в среднем выросли на 1,5%. В основном активный спрос на новостройки поддерживался в первой половине года за счет программ льготного кредитования.  После 1 июля на первичном рынке наблюдается резкий спад продаж. </a:t>
            </a:r>
          </a:p>
          <a:p>
            <a:pPr algn="just"/>
            <a:r>
              <a:rPr lang="ru-RU" sz="1200" kern="100" dirty="0"/>
              <a:t> </a:t>
            </a:r>
          </a:p>
          <a:p>
            <a:pPr algn="just"/>
            <a:r>
              <a:rPr lang="ru-RU" sz="1200" b="1" kern="0" dirty="0"/>
              <a:t>Количество сделок</a:t>
            </a:r>
          </a:p>
          <a:p>
            <a:pPr algn="just"/>
            <a:r>
              <a:rPr lang="ru-RU" sz="1200" kern="100" dirty="0"/>
              <a:t>По итогам 3-го квартала 2024 года было зарегистрировано 35 725 сделок на вторичном рынке. По сравнению со 2-м кварталом количество сделок практически не изменилось. А по сравнению с 1-м кварталом текущего года число сделок выросло на 16 %. </a:t>
            </a:r>
          </a:p>
          <a:p>
            <a:pPr algn="just"/>
            <a:r>
              <a:rPr lang="ru-RU" sz="1200" kern="100" dirty="0"/>
              <a:t>На первичном рынке пик активности продаж пришелся на 2-й квартал текущего года, когда было зарегистрировано 27 071 сделка, тогда как по итогам 3-го квартала произошел резкий спад продаж.  С начала июля, когда условия льготного кредитования новостроек существенно были ужесточены, количество зарегистрированных ДДУ ожидаемо снизился на 44%. Всего в 3-м квартале в Москве было реализовано 18709 новостроек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7272838-26EF-4D47-B66D-96D353A671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/>
        </p:blipFill>
        <p:spPr>
          <a:xfrm>
            <a:off x="7215188" y="46753"/>
            <a:ext cx="4453969" cy="3382247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B0FF05B-28EF-4CA0-ACD8-217AD0B56CE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/>
        </p:blipFill>
        <p:spPr>
          <a:xfrm>
            <a:off x="7580115" y="3570946"/>
            <a:ext cx="3724113" cy="29387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0147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Санкт Петербурга,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104215" y="5884940"/>
            <a:ext cx="6848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Кристина Зубова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аналитик-маркетолог Аналитический центр </a:t>
            </a:r>
            <a:r>
              <a:rPr lang="ru-RU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Главстрой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 Санкт-Петербург,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аттестованный аналитик рынка недвижимости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433BE6-2034-40D3-9745-EBB3C9BA7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85" y="525799"/>
            <a:ext cx="11350677" cy="51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098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963A2A9-E920-415A-826C-8E119E14E5A0}"/>
              </a:ext>
            </a:extLst>
          </p:cNvPr>
          <p:cNvSpPr txBox="1"/>
          <p:nvPr/>
        </p:nvSpPr>
        <p:spPr>
          <a:xfrm>
            <a:off x="104215" y="5884940"/>
            <a:ext cx="6848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Кристина Зубова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аналитик-маркетолог Аналитический центр </a:t>
            </a:r>
            <a:r>
              <a:rPr lang="ru-RU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Главстрой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 Санкт-Петербург,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Аттестованный аналитик рынка недвижимости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4078DF-50F2-4C76-9F58-F62EE8DE1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77" y="326729"/>
            <a:ext cx="11909445" cy="395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74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Воронежа,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272928" y="6037266"/>
            <a:ext cx="6017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Алексей Москалёв, 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генеральный директор ООО «АКГ «</a:t>
            </a:r>
            <a:r>
              <a:rPr lang="ru-RU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ИнвестОценка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»,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336936" y="525893"/>
            <a:ext cx="6734424" cy="4747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200" b="1" kern="0" dirty="0">
                <a:effectLst/>
                <a:latin typeface="Roboto" panose="02000000000000000000" pitchFamily="2" charset="0"/>
                <a:ea typeface="Calibri" panose="020F0502020204030204" pitchFamily="34" charset="0"/>
                <a:cs typeface="SimSun" panose="02010600030101010101" pitchFamily="2" charset="-122"/>
              </a:rPr>
              <a:t>Предложение </a:t>
            </a:r>
            <a:endParaRPr lang="ru-RU" sz="1200" b="1" kern="100" dirty="0"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just"/>
            <a:r>
              <a:rPr lang="ru-RU" sz="1200" dirty="0"/>
              <a:t>В июне лидером среди районов по вторичному жилью по-прежнему является Коминтерновский район (37% совокупного предложения). Предложение одно- и двухкомнатных квартир составляет 72% совокупного предложения (34% и 38% соответственно), 40% совокупного предложения по вторичному жилью составляют квартиры в кирпичный домах, квартиры в панельных домах – 29%.</a:t>
            </a:r>
          </a:p>
          <a:p>
            <a:pPr algn="just"/>
            <a:r>
              <a:rPr lang="ru-RU" sz="1200" dirty="0"/>
              <a:t>Лидером среди районов Воронежа по новостройкам является Железнодорожный район (32% совокупного предложения). Предложение однокомнатных квартир составляет 37% совокупного предложения, 71% совокупного предложения составляют квартиры в монолитных домах, квартиры в кирпичных домах – всего 3% предложения.</a:t>
            </a:r>
          </a:p>
          <a:p>
            <a:pPr algn="just">
              <a:lnSpc>
                <a:spcPct val="107000"/>
              </a:lnSpc>
            </a:pPr>
            <a:r>
              <a:rPr lang="ru-RU" sz="1200" b="1" dirty="0">
                <a:latin typeface="Roboto" panose="02000000000000000000" pitchFamily="2" charset="0"/>
                <a:ea typeface="Calibri" panose="020F0502020204030204" pitchFamily="34" charset="0"/>
                <a:cs typeface="SimSun" panose="02010600030101010101" pitchFamily="2" charset="-122"/>
              </a:rPr>
              <a:t>Спрос</a:t>
            </a:r>
          </a:p>
          <a:p>
            <a:pPr algn="just"/>
            <a:r>
              <a:rPr lang="ru-RU" sz="1200" dirty="0"/>
              <a:t>Среди основных мотивов приобретения квартиры традиционно выделяют: улучшение жилищных условий, последующую сдачу в аренду и инвестиции. </a:t>
            </a:r>
          </a:p>
          <a:p>
            <a:pPr algn="just"/>
            <a:r>
              <a:rPr lang="ru-RU" sz="1200" dirty="0"/>
              <a:t>Среди районов наиболее востребована недвижимость в Коминтерновском (в первую очередь, в Северном микрорайоне) районе города. Чаще всего воронежцы предпочитают не переезжать в другие районы, а покупать квартиры в том же районе, где живут. Основное внимание покупателей при рассмотрении жилья в качестве объекта инвестирования уделяется местоположению объекта, удобству планировки, качеству строительства и репутации компании-застройщика, а также перспективам развития социально-бытовой инфраструктуры района расположения.</a:t>
            </a:r>
          </a:p>
          <a:p>
            <a:pPr algn="just">
              <a:lnSpc>
                <a:spcPct val="107000"/>
              </a:lnSpc>
            </a:pPr>
            <a:r>
              <a:rPr lang="ru-RU" sz="1200" b="1" dirty="0">
                <a:latin typeface="Roboto" panose="02000000000000000000" pitchFamily="2" charset="0"/>
                <a:ea typeface="Calibri" panose="020F0502020204030204" pitchFamily="34" charset="0"/>
                <a:cs typeface="SimSun" panose="02010600030101010101" pitchFamily="2" charset="-122"/>
              </a:rPr>
              <a:t>Ценовая ситуация </a:t>
            </a:r>
          </a:p>
          <a:p>
            <a:pPr algn="just"/>
            <a:r>
              <a:rPr lang="ru-RU" sz="1200" dirty="0"/>
              <a:t>В течение сентября 2024 года цена вторички выросла на 0,10% (на конец сентября составляет 100 117 руб./кв. м), а первички на 0,68% (на конец сентября - 104 908  руб./кв. м).</a:t>
            </a:r>
          </a:p>
          <a:p>
            <a:pPr algn="just"/>
            <a:r>
              <a:rPr lang="ru-RU" sz="1200" dirty="0"/>
              <a:t>С начала 2024 года рост цен на жилье в Воронеже на первичку составил 10,1%, а на </a:t>
            </a:r>
            <a:r>
              <a:rPr lang="ru-RU" sz="1200" dirty="0" err="1"/>
              <a:t>вторичку</a:t>
            </a:r>
            <a:r>
              <a:rPr lang="ru-RU" sz="1200" dirty="0"/>
              <a:t> – 10,51%. </a:t>
            </a:r>
          </a:p>
          <a:p>
            <a:pPr algn="just"/>
            <a:r>
              <a:rPr lang="ru-RU" sz="1200" dirty="0"/>
              <a:t>Рост цен на жилье в Воронеже в годовом исчислении на первичку составил 14,92%, а на </a:t>
            </a:r>
            <a:r>
              <a:rPr lang="ru-RU" sz="1200" dirty="0" err="1"/>
              <a:t>вторичку</a:t>
            </a:r>
            <a:r>
              <a:rPr lang="ru-RU" sz="1200" dirty="0"/>
              <a:t> 14,89%.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BD7DB5-E231-629D-B50F-211F038D7A37}"/>
              </a:ext>
            </a:extLst>
          </p:cNvPr>
          <p:cNvSpPr txBox="1"/>
          <p:nvPr/>
        </p:nvSpPr>
        <p:spPr>
          <a:xfrm>
            <a:off x="7071360" y="5351647"/>
            <a:ext cx="5019040" cy="1213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200" b="1" kern="100" dirty="0">
                <a:latin typeface="Roboto" panose="02000000000000000000" pitchFamily="2" charset="0"/>
                <a:ea typeface="Calibri" panose="020F0502020204030204" pitchFamily="34" charset="0"/>
                <a:cs typeface="SimSun" panose="02010600030101010101" pitchFamily="2" charset="-122"/>
              </a:rPr>
              <a:t>Выводы и прогнозы</a:t>
            </a:r>
          </a:p>
          <a:p>
            <a:r>
              <a:rPr lang="ru-RU" sz="1200" dirty="0"/>
              <a:t>Объем предложения жилья в Воронеже остается достаточно на высоком уровне. Структура предложения заметно смещена в сторону современного нового жилья. </a:t>
            </a:r>
          </a:p>
          <a:p>
            <a:r>
              <a:rPr lang="ru-RU" sz="1200" dirty="0"/>
              <a:t>Количество стабильно работающих застройщиков на рынке Воронежа остаётся неизменным.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5EA764B-FA25-4756-97EA-03ADA4F614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360" y="750308"/>
            <a:ext cx="4060190" cy="2043430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50C12E6-FD36-41CA-84C5-92260C7F159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185" y="2965758"/>
            <a:ext cx="4066540" cy="2085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483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Кирова,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171450" y="5855494"/>
            <a:ext cx="6017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Карина </a:t>
            </a:r>
            <a:r>
              <a:rPr lang="ru-RU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Себелева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, 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учредитель Риэлторская компания «Регистрационное бюро недвижимости», аттестованный аналитик рынка недвижимости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171450" y="407849"/>
            <a:ext cx="118491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kern="0" dirty="0"/>
              <a:t>Предложение</a:t>
            </a:r>
          </a:p>
          <a:p>
            <a:pPr algn="just"/>
            <a:r>
              <a:rPr lang="ru-RU" sz="1200" dirty="0"/>
              <a:t>Объем предложений квартир в Кирове в 3 квартале снизился незначительно, на 3%. А вот объём предложений комнат уже на 14% (повышенного спрос на ликвидные комнаты продолжается из-за недоступности цен на квартиры для многих). Для анализа взято количество предложений на самом активном портале Кировской области - https://www.avito.ru/ на вторичном рынке.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b="1" kern="0" dirty="0"/>
              <a:t>Активность рынка</a:t>
            </a:r>
          </a:p>
          <a:p>
            <a:pPr algn="just"/>
            <a:r>
              <a:rPr lang="ru-RU" sz="1200" dirty="0"/>
              <a:t>Согласно данным отдела продаж нашей компании, объём сделок по вторичной и загородной недвижимости в 3-м квартале 2024 г. увеличился на 12,3% по сравнению со 2 кварталом. Следует отметить, что во 2-м квартале прошла адаптация к ставкам, всей ситуации в целом, поэтому третий квартал стал выше по активности только за счет психологического эффекта «успеть до повышения ставки». Самый активный период на </a:t>
            </a:r>
            <a:r>
              <a:rPr lang="ru-RU" sz="1200" dirty="0" err="1"/>
              <a:t>вторичке</a:t>
            </a:r>
            <a:r>
              <a:rPr lang="ru-RU" sz="1200" dirty="0"/>
              <a:t> в этом году был август, перед заседанием ЦБ и закончился сильным спадом в сентябре (вкупе с ежегодным снижением в начале учебного года). </a:t>
            </a:r>
          </a:p>
          <a:p>
            <a:pPr algn="just"/>
            <a:r>
              <a:rPr lang="ru-RU" sz="1200" dirty="0"/>
              <a:t>На данный момент уровень ипотечной ставки в 23% годовых является заградительным. Так, купить одну из самых дешевых 1- комнатных квартир в Кирове можно за 3 </a:t>
            </a:r>
            <a:r>
              <a:rPr lang="ru-RU" sz="1200" dirty="0" err="1"/>
              <a:t>млн.руб</a:t>
            </a:r>
            <a:r>
              <a:rPr lang="ru-RU" sz="1200" dirty="0"/>
              <a:t>., тогда  при первоначальном взносе 20%, ежемесячный  платеж составит порядка 50 тысяч рублей.</a:t>
            </a:r>
          </a:p>
          <a:p>
            <a:pPr algn="just"/>
            <a:r>
              <a:rPr lang="ru-RU" sz="1200" dirty="0"/>
              <a:t>Объём ипотечных сделок от общего числа сделок на вторичном рынке в 3 квартале составил 48,4%, что выше данных 2 квартала (35%). На рост ипотечных сделок повлияло, как сказано выше, ожидание роста ставки ЦБ. </a:t>
            </a:r>
          </a:p>
          <a:p>
            <a:pPr algn="just"/>
            <a:r>
              <a:rPr lang="ru-RU" sz="1200" dirty="0"/>
              <a:t>Большинство ипотечных сделок сейчас- это обмены, то есть покупки встречных объектов после продажи своих с небольшой доплатой за счет кредитных средств. Определенный объём сделок заняли и сделки с сертификатам (МСК,   выплаты участникам СВО), а также за наличный расчет. </a:t>
            </a:r>
          </a:p>
          <a:p>
            <a:pPr algn="just"/>
            <a:r>
              <a:rPr lang="ru-RU" sz="1200" dirty="0"/>
              <a:t> Спрос на рынке аренды на том же высоком уровне, что и в 2 квартале, наблюдается дефицит квартир (переориентация с рынка ипотеки из-за высокой ставки). </a:t>
            </a:r>
          </a:p>
          <a:p>
            <a:pPr algn="just"/>
            <a:r>
              <a:rPr lang="ru-RU" sz="1200" dirty="0"/>
              <a:t>Повышенный спрос на рынке новостроек во 2-м квартале перед окончанием программы льготной ипотеки 2020, «ипотеки для всех» в 3 квартале продолжили семьи с детьми со своей «семейной» ипотекой. Ввиду ажиотажа на рынок вышли и те, которые не собирались покупать жилье в ближайшем будущем. </a:t>
            </a:r>
          </a:p>
          <a:p>
            <a:pPr algn="just"/>
            <a:r>
              <a:rPr lang="ru-RU" sz="1200" dirty="0"/>
              <a:t>На начало октября в связи с окончанием лимитов по выдаче «семейной» ипотеки, у застройщиков выстроились очереди в ожидании открытия кредитных линий.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b="1" kern="0" dirty="0"/>
              <a:t>Цены </a:t>
            </a:r>
          </a:p>
          <a:p>
            <a:pPr algn="just"/>
            <a:r>
              <a:rPr lang="ru-RU" sz="1200" dirty="0"/>
              <a:t>Разбег цены в новостройках за 1 </a:t>
            </a:r>
            <a:r>
              <a:rPr lang="ru-RU" sz="1200" dirty="0" err="1"/>
              <a:t>кв.м</a:t>
            </a:r>
            <a:r>
              <a:rPr lang="ru-RU" sz="1200" dirty="0"/>
              <a:t> - от 82 тыс. руб. до 267 тыс. руб.</a:t>
            </a:r>
          </a:p>
          <a:p>
            <a:pPr algn="just"/>
            <a:r>
              <a:rPr lang="ru-RU" sz="1200" dirty="0"/>
              <a:t>Рынок «</a:t>
            </a:r>
            <a:r>
              <a:rPr lang="ru-RU" sz="1200" dirty="0" err="1"/>
              <a:t>вторички</a:t>
            </a:r>
            <a:r>
              <a:rPr lang="ru-RU" sz="1200" dirty="0"/>
              <a:t>»- средняя цена на начало июля составила 94 056 руб. за 1 </a:t>
            </a:r>
            <a:r>
              <a:rPr lang="ru-RU" sz="1200" dirty="0" err="1"/>
              <a:t>кв.м</a:t>
            </a:r>
            <a:r>
              <a:rPr lang="ru-RU" sz="1200" dirty="0"/>
              <a:t>., на конец сентября– 95 641 тыс. руб. за 1 </a:t>
            </a:r>
            <a:r>
              <a:rPr lang="ru-RU" sz="1200" dirty="0" err="1"/>
              <a:t>кв.м</a:t>
            </a:r>
            <a:r>
              <a:rPr lang="ru-RU" sz="1200" dirty="0"/>
              <a:t>. Таким образом в 3 квартале рост цен составил 2,7%. Тем не менее это меньше по сравнению с 5% квартальным ростом в прошлых периодах при дешевых ставках. 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24875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D29970-250B-C9D8-86C2-455B9E89E23E}"/>
              </a:ext>
            </a:extLst>
          </p:cNvPr>
          <p:cNvSpPr txBox="1"/>
          <p:nvPr/>
        </p:nvSpPr>
        <p:spPr>
          <a:xfrm>
            <a:off x="171450" y="5495493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Михаил Хорьков, </a:t>
            </a:r>
            <a:b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</a:b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руководитель аналитической службы Уральской палаты недвижимости, партнер </a:t>
            </a:r>
            <a:r>
              <a:rPr lang="en-US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bnMAP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.</a:t>
            </a:r>
            <a:r>
              <a:rPr lang="en-US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pro 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по Свердловской области, сертифицированный аналитик-консультант рынка недвижимости</a:t>
            </a:r>
          </a:p>
          <a:p>
            <a:endParaRPr lang="ru-RU" sz="12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CC137A-FA64-B162-73D6-44AE2A45F76B}"/>
              </a:ext>
            </a:extLst>
          </p:cNvPr>
          <p:cNvSpPr txBox="1"/>
          <p:nvPr/>
        </p:nvSpPr>
        <p:spPr>
          <a:xfrm>
            <a:off x="190500" y="557826"/>
            <a:ext cx="56578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kern="0" dirty="0"/>
              <a:t>Предложение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По данным аналитической платформы bnMAP.pro к началу октября число нереализованных квартир на первичном рынке достигает 53,6 тысячи квартир, из которых лишь 2,3 тысячи –в сданных домах. За год предложение выросло на 9%. Объем предложения на вторичном рынке за этот период почти не изменился: +2%. Ассортимент квартир на вторичном рынке остается узким на протяжении последних 2 лет. </a:t>
            </a:r>
          </a:p>
          <a:p>
            <a:pPr algn="just"/>
            <a:endParaRPr lang="ru-RU" sz="1200" dirty="0">
              <a:cs typeface="Times New Roman" panose="02020603050405020304" pitchFamily="18" charset="0"/>
            </a:endParaRPr>
          </a:p>
          <a:p>
            <a:pPr algn="just"/>
            <a:r>
              <a:rPr lang="ru-RU" sz="1200" b="1" kern="0" dirty="0"/>
              <a:t>Рыночная активность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На рынке новостроек сохраняется крайне контрастная динамика продаж. Слабое начало года, </a:t>
            </a:r>
            <a:r>
              <a:rPr lang="ru-RU" sz="1200" dirty="0" err="1">
                <a:cs typeface="Times New Roman" panose="02020603050405020304" pitchFamily="18" charset="0"/>
              </a:rPr>
              <a:t>ажиотажно</a:t>
            </a:r>
            <a:r>
              <a:rPr lang="ru-RU" sz="1200" dirty="0">
                <a:cs typeface="Times New Roman" panose="02020603050405020304" pitchFamily="18" charset="0"/>
              </a:rPr>
              <a:t> высокий спрос в середине года (на фоне отмены льготной ипотеки) и кратное падение продаж в июле от последних пиков. При этом уже в августе сентябре рынок демонстрирует восстановительный рост. Тем не менее итог 1-3 кв. 2024 года – снижение общего числа сделок с новостройками (ДДУ + ДКП) на 27% к аналогичному периоду 2023 года. 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На вторичном рынке фиксируется заметное снижение активности не только со стороны покупателей, но и продавцов. Оборот замедлился. Реальные сделки проходят с заметным дисконтом к большинству рыночных аналогов. Но отсутствие избыточного предложения пока не приводит к видимой корректировке цен предложения. </a:t>
            </a:r>
          </a:p>
          <a:p>
            <a:endParaRPr lang="ru-RU" sz="1200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E01658-F31D-FBED-999F-03040FC64666}"/>
              </a:ext>
            </a:extLst>
          </p:cNvPr>
          <p:cNvSpPr txBox="1"/>
          <p:nvPr/>
        </p:nvSpPr>
        <p:spPr>
          <a:xfrm>
            <a:off x="5905500" y="3677530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b="1" kern="0" dirty="0"/>
              <a:t>Цены 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Заметный рост цен на рынке новостроек фиксировался в конце 2023 - начале 2024 года. Но с весны поведение продавцов становится более дифференцированным. На рынке продолжается рост цен предложения, но цены сделок почти не меняются. 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По итогам 3 кв. 2024 года средняя цена реализации 1 кв. м на первичном рынке Екатеринбурга зафиксирована на уровне 151 тыс. руб., а цена предложения на вторичном составила 123 тыс. руб.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Екатеринбурга, 3 квартал 2024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F258786-828A-4ED9-B281-5B768741DF19}"/>
              </a:ext>
            </a:extLst>
          </p:cNvPr>
          <p:cNvPicPr/>
          <p:nvPr/>
        </p:nvPicPr>
        <p:blipFill>
          <a:blip r:embed="rId2" cstate="print"/>
          <a:srcRect/>
          <a:stretch/>
        </p:blipFill>
        <p:spPr>
          <a:xfrm>
            <a:off x="5905500" y="557827"/>
            <a:ext cx="5947833" cy="299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06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Перми,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238125" y="5985327"/>
            <a:ext cx="56343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Алексей Скоробогач,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 к.э.н., директор ООО «АЦ «КД-консалтинг»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238126" y="561374"/>
            <a:ext cx="3939592" cy="5494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b="1" kern="0" dirty="0"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Предложение </a:t>
            </a:r>
            <a:endParaRPr lang="ru-RU" sz="1200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На конец 3-го квартала 2024 г. на открытом рынке многоквартирной жилой недвижимости г. Перми были зафиксированы следующие показатели количества предложений: 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- вторичный рынок – 3828 ед.;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- первичный рынок – 9604 ед.</a:t>
            </a:r>
          </a:p>
          <a:p>
            <a:pPr algn="just"/>
            <a:r>
              <a:rPr lang="ru-RU" sz="1200" dirty="0">
                <a:cs typeface="Times New Roman" panose="02020603050405020304" pitchFamily="18" charset="0"/>
              </a:rPr>
              <a:t>По сравнению с сентябрём 2023 года общее количество предложений на рынке многоквартирного жилья увеличилось на 34% или 3392 ед. Общее увеличение числа предложений произошло в большей степени за счет первичного рынка. К причинам роста объемов рынка новостроек следует отнести активность застройщиков в 2022-2023 гг., когда запускались новые проекты строительства жилья.</a:t>
            </a:r>
          </a:p>
          <a:p>
            <a:pPr algn="just"/>
            <a:endParaRPr lang="ru-RU" sz="1200" dirty="0"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b="1" kern="0" dirty="0"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Ценовая ситуация</a:t>
            </a:r>
            <a:endParaRPr lang="ru-RU" sz="1200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/>
              <a:t>В сентябре 2024 г. на рынке жилой многоквартирной недвижимости г. Перми были зафиксированы следующие показатели средних цен предложения: </a:t>
            </a:r>
          </a:p>
          <a:p>
            <a:pPr algn="just"/>
            <a:r>
              <a:rPr lang="ru-RU" sz="1200" dirty="0"/>
              <a:t>- вторичный рынок – 103 826 руб./</a:t>
            </a:r>
            <a:r>
              <a:rPr lang="ru-RU" sz="1200" dirty="0" err="1"/>
              <a:t>кв.м</a:t>
            </a:r>
            <a:r>
              <a:rPr lang="ru-RU" sz="1200" dirty="0"/>
              <a:t>;</a:t>
            </a:r>
          </a:p>
          <a:p>
            <a:pPr algn="just"/>
            <a:r>
              <a:rPr lang="ru-RU" sz="1200" dirty="0"/>
              <a:t>- первичный рынок – 136 043 руб./</a:t>
            </a:r>
            <a:r>
              <a:rPr lang="ru-RU" sz="1200" dirty="0" err="1"/>
              <a:t>кв.м</a:t>
            </a:r>
            <a:r>
              <a:rPr lang="ru-RU" sz="1200" dirty="0"/>
              <a:t>.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За период с сентября 2023 г. по сентябрь 2024 г. показатель средней цены предложения на вторичном рынке жилья стал выше на 9,6%, а на первичном рынке – на 11,7%. Следует отметить, что темпы роста средних цен замедляются.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4D78E7-7436-AEC7-9FF1-1B16D58395A3}"/>
              </a:ext>
            </a:extLst>
          </p:cNvPr>
          <p:cNvSpPr txBox="1"/>
          <p:nvPr/>
        </p:nvSpPr>
        <p:spPr>
          <a:xfrm>
            <a:off x="4573109" y="3429000"/>
            <a:ext cx="751458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/>
              <a:t>Высокие объемы предложения квартир на вторичном рынке, которые фиксировались в мае-июле 2024 года, в августе-сентябре сократились. Объем предложения квартир на первичном рынке жилья за январь-август 2024 года относительно стабилен, однако это ниже, чем в первом полугодии 2023 года. Застройщики продолжают регулировать объемы предложения за счет скрытия части квартир. За исследуемый момент времени ипотечная активность на рынке многоквартирного жилья существенно снизилась относительно января-июня 2024 года. Главной причиной этому – изменение льготных условий по ипотеке на новостройки.</a:t>
            </a:r>
          </a:p>
          <a:p>
            <a:pPr algn="just"/>
            <a:r>
              <a:rPr lang="ru-RU" sz="1200" dirty="0"/>
              <a:t>В июле 2024 года реальный спрос на новостройки уменьшился на 80% относительно июня 2024 года. В августе-сентябре спрос стимулировали программы рассрочки и субсидирования ипотечной ставки. Но даже на фоне объявления об окончании лимитов по семейной ипотеке, спрос на новостройки в сентябре 2024 не увеличивался.</a:t>
            </a:r>
          </a:p>
          <a:p>
            <a:pPr algn="just"/>
            <a:r>
              <a:rPr lang="ru-RU" sz="1200" dirty="0"/>
              <a:t>Равновесие на рынке многоквартирного жилья Перми не фиксируется. Данная ситуация вызвана нерыночными методами регулирования экономики и рынка недвижимости. Льготные ипотечные программы на новостройки для Пермского края минимизированы. Цены на первичку будут дифференцированы от условий финансирования. Ипотечная активность продолжает снижаться. Застройщики пересматривают и актуализируют акционные программы. В августе-сентябре 2024 года есть примеры как снижения цен предложения от застройщиков, так и повышения.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2B1426-6D21-6B32-9A72-83D678CCB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66" y="382012"/>
            <a:ext cx="7514583" cy="293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32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Новосибирска,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229472" y="5795096"/>
            <a:ext cx="56702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Елена Ермолаева,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управляющая компании </a:t>
            </a:r>
            <a:r>
              <a:rPr lang="en-US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RID Analytics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, 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 </a:t>
            </a:r>
          </a:p>
          <a:p>
            <a:endParaRPr lang="ru-RU" sz="1200" b="1" i="1" kern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247650" y="647405"/>
            <a:ext cx="5848350" cy="4352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200" b="1" dirty="0"/>
              <a:t>Предложение</a:t>
            </a:r>
          </a:p>
          <a:p>
            <a:pPr algn="just"/>
            <a:r>
              <a:rPr lang="ru-RU" sz="1200" dirty="0"/>
              <a:t>В течение 3  квартала 2024 года объем предложения на вторичном рынке жилья составил от 18 до 19 тыс. квартир. </a:t>
            </a:r>
          </a:p>
          <a:p>
            <a:pPr algn="just"/>
            <a:r>
              <a:rPr lang="ru-RU" sz="1200" dirty="0"/>
              <a:t>В сентябре 2024 г. количество новостроек на стадии строительства составило 233 дома, суммарное число квартир – порядка 55,3 тыс. штук.</a:t>
            </a:r>
          </a:p>
          <a:p>
            <a:pPr algn="just"/>
            <a:r>
              <a:rPr lang="ru-RU" sz="1200" dirty="0"/>
              <a:t>Число непроданных квартир в сданных и строящихся новостройках (то есть, фактическое предложение) составило 27 тыс. лотов и находится на максимуме с 2016 г. </a:t>
            </a:r>
          </a:p>
          <a:p>
            <a:pPr algn="just"/>
            <a:r>
              <a:rPr lang="ru-RU" sz="1200" dirty="0"/>
              <a:t>По данным RID </a:t>
            </a:r>
            <a:r>
              <a:rPr lang="ru-RU" sz="1200" dirty="0" err="1"/>
              <a:t>Analytics</a:t>
            </a:r>
            <a:r>
              <a:rPr lang="ru-RU" sz="1200" dirty="0"/>
              <a:t>, число проданных квартир в 3 квартале 2024 г. снизилось на 22% по сравнению с предыдущим кварталом.</a:t>
            </a:r>
          </a:p>
          <a:p>
            <a:pPr algn="just"/>
            <a:r>
              <a:rPr lang="ru-RU" sz="1200" dirty="0"/>
              <a:t> </a:t>
            </a:r>
          </a:p>
          <a:p>
            <a:pPr algn="just"/>
            <a:r>
              <a:rPr lang="ru-RU" sz="1200" b="1" dirty="0"/>
              <a:t>Ценовая ситуация</a:t>
            </a:r>
          </a:p>
          <a:p>
            <a:pPr algn="just"/>
            <a:r>
              <a:rPr lang="ru-RU" sz="1200" dirty="0"/>
              <a:t>За 3 квартал 2024 г. на рынке жилой недвижимости г. Новосибирска средняя цена предложения по жилью (к предыдущему кварталу) выросла: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на 3,5% на вторичном рынке</a:t>
            </a:r>
          </a:p>
          <a:p>
            <a:pPr algn="just"/>
            <a:r>
              <a:rPr lang="ru-RU" sz="1200" dirty="0"/>
              <a:t>на 3,3% на первичном рынке</a:t>
            </a:r>
          </a:p>
          <a:p>
            <a:pPr algn="just"/>
            <a:endParaRPr lang="ru-RU" sz="1200" dirty="0"/>
          </a:p>
          <a:p>
            <a:pPr algn="just"/>
            <a:r>
              <a:rPr lang="ru-RU" sz="1200" dirty="0"/>
              <a:t>Средняя цена предложения в сентябре 2024 г. составила:</a:t>
            </a:r>
          </a:p>
          <a:p>
            <a:pPr algn="just"/>
            <a:r>
              <a:rPr lang="ru-RU" sz="1200" dirty="0"/>
              <a:t>- 122 тыс. руб./</a:t>
            </a:r>
            <a:r>
              <a:rPr lang="ru-RU" sz="1200" dirty="0" err="1"/>
              <a:t>кв.м</a:t>
            </a:r>
            <a:r>
              <a:rPr lang="ru-RU" sz="1200" dirty="0"/>
              <a:t> на вторичном рынке,</a:t>
            </a:r>
          </a:p>
          <a:p>
            <a:pPr algn="just"/>
            <a:r>
              <a:rPr lang="ru-RU" sz="1200" dirty="0"/>
              <a:t>- 155 тыс. руб./</a:t>
            </a:r>
            <a:r>
              <a:rPr lang="ru-RU" sz="1200" dirty="0" err="1"/>
              <a:t>кв.м</a:t>
            </a:r>
            <a:r>
              <a:rPr lang="ru-RU" sz="1200" dirty="0"/>
              <a:t> на первичном рынке.</a:t>
            </a:r>
          </a:p>
          <a:p>
            <a:pPr algn="just"/>
            <a:r>
              <a:rPr lang="ru-RU" sz="1200" dirty="0"/>
              <a:t>Разница цен между вторичном и первичным рынками несколько снизилась, и составила в сентябре порядка 27%.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4D78E7-7436-AEC7-9FF1-1B16D58395A3}"/>
              </a:ext>
            </a:extLst>
          </p:cNvPr>
          <p:cNvSpPr txBox="1"/>
          <p:nvPr/>
        </p:nvSpPr>
        <p:spPr>
          <a:xfrm>
            <a:off x="6188031" y="3986762"/>
            <a:ext cx="5756319" cy="575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C6CBA90-9F01-9C2D-D3ED-01FE29DD7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697" y="427410"/>
            <a:ext cx="4273666" cy="235935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3578C5-D82D-6F1D-79A6-9CF670EC4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463" y="3078120"/>
            <a:ext cx="5139373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69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Хабаровска,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171450" y="6213828"/>
            <a:ext cx="56833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Александра </a:t>
            </a:r>
            <a:r>
              <a:rPr lang="ru-RU" sz="1200" b="1" i="1" kern="0" dirty="0" err="1">
                <a:solidFill>
                  <a:schemeClr val="bg2">
                    <a:lumMod val="50000"/>
                  </a:schemeClr>
                </a:solidFill>
                <a:latin typeface="Roboto Black"/>
              </a:rPr>
              <a:t>Швалова</a:t>
            </a: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, 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независимый аналитик,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6432" y="480269"/>
            <a:ext cx="5848350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100" b="1" dirty="0"/>
              <a:t>Предложение </a:t>
            </a:r>
          </a:p>
          <a:p>
            <a:pPr algn="just"/>
            <a:r>
              <a:rPr lang="ru-RU" sz="1100" dirty="0"/>
              <a:t>На конец 3 кв. 2024 г. на открытом рынке многоквартирной жилой недвижимости </a:t>
            </a:r>
            <a:r>
              <a:rPr lang="ru-RU" sz="1100" dirty="0" err="1"/>
              <a:t>г.Хабаровска</a:t>
            </a:r>
            <a:r>
              <a:rPr lang="ru-RU" sz="1100" dirty="0"/>
              <a:t> были зафиксированы следующие показатели количества предложений: </a:t>
            </a:r>
          </a:p>
          <a:p>
            <a:pPr algn="just"/>
            <a:r>
              <a:rPr lang="ru-RU" sz="1100" dirty="0"/>
              <a:t>- вторичный рынок – 4 133 ед.;</a:t>
            </a:r>
          </a:p>
          <a:p>
            <a:pPr algn="just"/>
            <a:r>
              <a:rPr lang="ru-RU" sz="1100" dirty="0"/>
              <a:t>- первичный рынок – 5 266 ед. </a:t>
            </a:r>
          </a:p>
          <a:p>
            <a:pPr algn="just"/>
            <a:r>
              <a:rPr lang="ru-RU" sz="1100" dirty="0"/>
              <a:t>Сезонный летний спад деловой активности не помешал вторичному рынку жилья </a:t>
            </a:r>
            <a:r>
              <a:rPr lang="ru-RU" sz="1100" dirty="0" err="1"/>
              <a:t>по-тихоньку</a:t>
            </a:r>
            <a:r>
              <a:rPr lang="ru-RU" sz="1100" dirty="0"/>
              <a:t> восстанавливаться в объемах до уровня осени 2021 г. Однако к концу 3-го квартала – это минус 4,8%. На вторичном рынке жилья наметился тренд на затоваривание. </a:t>
            </a:r>
          </a:p>
          <a:p>
            <a:pPr algn="just"/>
            <a:r>
              <a:rPr lang="ru-RU" sz="1100" dirty="0"/>
              <a:t>За 3-й квартал количество предложений на открытой витрине застройщиков выросло на 20,6%. Первичный рынок накатом остается достаточно активным.</a:t>
            </a:r>
          </a:p>
          <a:p>
            <a:pPr algn="just"/>
            <a:endParaRPr lang="ru-RU" sz="1100" dirty="0"/>
          </a:p>
          <a:p>
            <a:pPr algn="just"/>
            <a:r>
              <a:rPr lang="ru-RU" sz="1100" b="1" dirty="0"/>
              <a:t>Ценовая ситуация</a:t>
            </a:r>
          </a:p>
          <a:p>
            <a:pPr algn="just"/>
            <a:r>
              <a:rPr lang="ru-RU" sz="1100" dirty="0"/>
              <a:t>На конец 3 кв. 2024 г. на рынке жилой многоквартирной недвижимости г. Хабаровска были зафиксированы следующие показатели средних цен предложения: </a:t>
            </a:r>
          </a:p>
          <a:p>
            <a:pPr algn="just"/>
            <a:r>
              <a:rPr lang="ru-RU" sz="1100" dirty="0"/>
              <a:t>- вторичный рынок – 127 874 руб./</a:t>
            </a:r>
            <a:r>
              <a:rPr lang="ru-RU" sz="1100" dirty="0" err="1"/>
              <a:t>кв.м</a:t>
            </a:r>
            <a:endParaRPr lang="ru-RU" sz="1100" dirty="0"/>
          </a:p>
          <a:p>
            <a:pPr algn="just"/>
            <a:r>
              <a:rPr lang="ru-RU" sz="1100" dirty="0"/>
              <a:t>- первичный рынок – 154 592 руб./</a:t>
            </a:r>
            <a:r>
              <a:rPr lang="ru-RU" sz="1100" dirty="0" err="1"/>
              <a:t>кв.м</a:t>
            </a:r>
            <a:r>
              <a:rPr lang="ru-RU" sz="1100" dirty="0"/>
              <a:t>	</a:t>
            </a:r>
          </a:p>
          <a:p>
            <a:pPr algn="just"/>
            <a:r>
              <a:rPr lang="ru-RU" sz="1100" dirty="0"/>
              <a:t>Цены на </a:t>
            </a:r>
            <a:r>
              <a:rPr lang="ru-RU" sz="1100" dirty="0" err="1"/>
              <a:t>вторичке</a:t>
            </a:r>
            <a:r>
              <a:rPr lang="ru-RU" sz="1100" dirty="0"/>
              <a:t> продолжают стагнировать, всего +0,5% за квартал. Однако, за год пока фиксируется +8,1% за год (3 кв. 2024 по отношению к 3 кв. 2023 г.). Какие-то сегменты дорожают, какие-то дешевеют, но все это в пределах статистической погрешности.</a:t>
            </a:r>
          </a:p>
          <a:p>
            <a:pPr algn="just"/>
            <a:r>
              <a:rPr lang="ru-RU" sz="1100" dirty="0"/>
              <a:t>По итогам 3 кв. 2024 г. г. среднее значение скидок составило 6,5%. Чаще всего скидку делали в пределах 250 тыс. рублей с квартиры (ранее было 50 -150 тыс. руб.). При этом скидка на квартиры, срок экспозиции которых превышает 3 месяца, составляет более 300 тыс. рублей, а на квартиры от 15 млн. руб.  и выше торг доходил даже до 2 млн. руб. </a:t>
            </a:r>
          </a:p>
          <a:p>
            <a:pPr algn="just"/>
            <a:r>
              <a:rPr lang="ru-RU" sz="1100" dirty="0"/>
              <a:t>Пул потенциальных покупателей сокращается. Продавцам в сложившихся условиях тоже стало сложнее продать жилье. Одни продавцы пока морально не готовы снижать цену, хотя все предпосылки для этого очевидны, другие вообще не понимают, что происходит на рынке и не слушают советов профессионалов. Однако все чаще в рекламу выходят квартиры по реальным (разумным) ценам. </a:t>
            </a:r>
          </a:p>
          <a:p>
            <a:pPr algn="just"/>
            <a:r>
              <a:rPr lang="ru-RU" sz="1100" dirty="0"/>
              <a:t>В ближайшее время вторичный рынок продолжит стагнацию с возможностью небольшого колебания цен. Многие ждут начала осеннего сезона деловой активности, но по итогам сентября явной положительной динамики не наблюдалось.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14D78E7-7436-AEC7-9FF1-1B16D58395A3}"/>
              </a:ext>
            </a:extLst>
          </p:cNvPr>
          <p:cNvSpPr txBox="1"/>
          <p:nvPr/>
        </p:nvSpPr>
        <p:spPr>
          <a:xfrm>
            <a:off x="5810040" y="3251409"/>
            <a:ext cx="6330787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100" dirty="0"/>
              <a:t>Первичный рынок жилья г. Хабаровска находится в активной стадии развития. Количество новостроек разного класса качества только растет. На конец сентября в г. Хабаровск в стройке находится 1 250 тыс. </a:t>
            </a:r>
            <a:r>
              <a:rPr lang="ru-RU" sz="1100" dirty="0" err="1"/>
              <a:t>кв.м</a:t>
            </a:r>
            <a:r>
              <a:rPr lang="ru-RU" sz="1100" dirty="0"/>
              <a:t> жилья. </a:t>
            </a:r>
          </a:p>
          <a:p>
            <a:pPr algn="just"/>
            <a:r>
              <a:rPr lang="ru-RU" sz="1100" dirty="0"/>
              <a:t>С января по сентябрь 2024 г. введено 370 749 кв. метров жилья (100 % к аналогичному периоду 2023 года), из них 193 644 </a:t>
            </a:r>
            <a:r>
              <a:rPr lang="ru-RU" sz="1100" dirty="0" err="1"/>
              <a:t>кв.м</a:t>
            </a:r>
            <a:r>
              <a:rPr lang="ru-RU" sz="1100" dirty="0"/>
              <a:t>  приходится на ИЖС. Наш регион продолжает бить рекорды по жилищному строительству. В настоящее время в Хабаровске в стройке находится 128 жилых домов.  </a:t>
            </a:r>
          </a:p>
          <a:p>
            <a:pPr algn="just"/>
            <a:r>
              <a:rPr lang="ru-RU" sz="1100" dirty="0"/>
              <a:t>Второй квартал подряд цены на новостройки понемногу снижаются (за квартал – минус 3,5%), а к началу года – увеличились всего на 0,7%. А это значит, что спрос на новостройки стал снижаться.</a:t>
            </a:r>
          </a:p>
          <a:p>
            <a:pPr algn="just"/>
            <a:r>
              <a:rPr lang="ru-RU" sz="1100" dirty="0"/>
              <a:t>За квартал цены на квартиры в домах Бизнес класса выросли всего на 3,8% (240 тыс. руб./</a:t>
            </a:r>
            <a:r>
              <a:rPr lang="ru-RU" sz="1100" dirty="0" err="1"/>
              <a:t>кв.м</a:t>
            </a:r>
            <a:r>
              <a:rPr lang="ru-RU" sz="1100" dirty="0"/>
              <a:t>), в домах класса Комфорт и Стандарт даже снизились в пределах 11% (145 тыс. руб./</a:t>
            </a:r>
            <a:r>
              <a:rPr lang="ru-RU" sz="1100" dirty="0" err="1"/>
              <a:t>кв.м</a:t>
            </a:r>
            <a:r>
              <a:rPr lang="ru-RU" sz="1100" dirty="0"/>
              <a:t> и 132 тыс. руб./</a:t>
            </a:r>
            <a:r>
              <a:rPr lang="ru-RU" sz="1100" dirty="0" err="1"/>
              <a:t>кв.м</a:t>
            </a:r>
            <a:r>
              <a:rPr lang="ru-RU" sz="1100" dirty="0"/>
              <a:t> соответственно). </a:t>
            </a:r>
          </a:p>
          <a:p>
            <a:pPr algn="just"/>
            <a:r>
              <a:rPr lang="ru-RU" sz="1100" dirty="0"/>
              <a:t>Застройщики любой ценой пытаются привлечь покупателей. Они активно ведут рекламную </a:t>
            </a:r>
            <a:r>
              <a:rPr lang="ru-RU" sz="1100" dirty="0" err="1"/>
              <a:t>кампнию</a:t>
            </a:r>
            <a:r>
              <a:rPr lang="ru-RU" sz="1100" dirty="0"/>
              <a:t> своих ЖК (реклама на радио, ТВ, соц. сети, баннеры, а также презентации с фуршетом). А также предлагают специальные скидки и подарки, рассрочки, трейд-ин. </a:t>
            </a:r>
          </a:p>
          <a:p>
            <a:pPr algn="just"/>
            <a:r>
              <a:rPr lang="ru-RU" sz="1100" dirty="0"/>
              <a:t>К концу года корректировка цен вниз возможная под влиянием или за счет инфляции, изменением себестоимости строительства, стадии строительства объекта и последствий решений ЦБ по ужесточению кредитной политики.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10AAFB7-0E62-4619-9881-65B6F98722F8}"/>
              </a:ext>
            </a:extLst>
          </p:cNvPr>
          <p:cNvPicPr/>
          <p:nvPr/>
        </p:nvPicPr>
        <p:blipFill>
          <a:blip r:embed="rId2" cstate="print"/>
          <a:srcRect/>
          <a:stretch/>
        </p:blipFill>
        <p:spPr>
          <a:xfrm>
            <a:off x="6096000" y="480269"/>
            <a:ext cx="5287010" cy="277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19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82" r="35434"/>
          <a:stretch>
            <a:fillRect/>
          </a:stretch>
        </p:blipFill>
        <p:spPr>
          <a:xfrm>
            <a:off x="10472737" y="682631"/>
            <a:ext cx="1718957" cy="6175369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0" y="0"/>
            <a:ext cx="12192000" cy="6921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9" name="Прямоугольник 20"/>
          <p:cNvSpPr>
            <a:spLocks noChangeArrowheads="1"/>
          </p:cNvSpPr>
          <p:nvPr/>
        </p:nvSpPr>
        <p:spPr bwMode="auto">
          <a:xfrm>
            <a:off x="1619251" y="75685"/>
            <a:ext cx="88693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РЫНОК  НЕДВИЖИМОСТИ КАК ОБЪЕКТ ИССЛЕДОВАНИЯ</a:t>
            </a:r>
          </a:p>
        </p:txBody>
      </p:sp>
      <p:sp>
        <p:nvSpPr>
          <p:cNvPr id="4100" name="Прямоугольник 6"/>
          <p:cNvSpPr>
            <a:spLocks noChangeArrowheads="1"/>
          </p:cNvSpPr>
          <p:nvPr/>
        </p:nvSpPr>
        <p:spPr bwMode="auto">
          <a:xfrm>
            <a:off x="5851525" y="1038225"/>
            <a:ext cx="28321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«Рынок недвижимости – система организационных мер, при помощи которых покупатели и продавцы сводятся вместе для определения конкретной цены , по которой может произойти обмен таким специфическим товаром, как недвижимость»</a:t>
            </a:r>
          </a:p>
        </p:txBody>
      </p:sp>
      <p:pic>
        <p:nvPicPr>
          <p:cNvPr id="4101" name="Picture 2" descr="http://www.rossbiz.ru/_modules/_gcat/images/5886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3DDDE"/>
              </a:clrFrom>
              <a:clrTo>
                <a:srgbClr val="D3DDDE">
                  <a:alpha val="0"/>
                </a:srgbClr>
              </a:clrTo>
            </a:clrChange>
          </a:blip>
          <a:srcRect l="12500" r="12500"/>
          <a:stretch>
            <a:fillRect/>
          </a:stretch>
        </p:blipFill>
        <p:spPr bwMode="auto">
          <a:xfrm>
            <a:off x="9120189" y="908050"/>
            <a:ext cx="1296987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Прямоугольник 8"/>
          <p:cNvSpPr>
            <a:spLocks noChangeArrowheads="1"/>
          </p:cNvSpPr>
          <p:nvPr/>
        </p:nvSpPr>
        <p:spPr bwMode="auto">
          <a:xfrm>
            <a:off x="9120189" y="2492376"/>
            <a:ext cx="1368425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ТАРАСЕВИЧ Е.И.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762626" y="908050"/>
            <a:ext cx="2925763" cy="1682750"/>
          </a:xfrm>
          <a:prstGeom prst="wedgeRoundRectCallout">
            <a:avLst>
              <a:gd name="adj1" fmla="val 62927"/>
              <a:gd name="adj2" fmla="val -1279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04" name="Picture 4" descr="http://msuce.ru/universityabout/Struktura/Kafedri/OSUN/Osun-Grabovyi-PG-w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AE1"/>
              </a:clrFrom>
              <a:clrTo>
                <a:srgbClr val="F6FAE1">
                  <a:alpha val="0"/>
                </a:srgbClr>
              </a:clrTo>
            </a:clrChange>
          </a:blip>
          <a:srcRect b="12152"/>
          <a:stretch>
            <a:fillRect/>
          </a:stretch>
        </p:blipFill>
        <p:spPr bwMode="auto">
          <a:xfrm>
            <a:off x="1703389" y="836613"/>
            <a:ext cx="12652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ая прямоугольная выноска 12"/>
          <p:cNvSpPr/>
          <p:nvPr/>
        </p:nvSpPr>
        <p:spPr>
          <a:xfrm rot="10800000">
            <a:off x="3287714" y="908051"/>
            <a:ext cx="2312987" cy="1597025"/>
          </a:xfrm>
          <a:prstGeom prst="wedgeRoundRectCallout">
            <a:avLst>
              <a:gd name="adj1" fmla="val 60067"/>
              <a:gd name="adj2" fmla="val -13325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6" name="Прямоугольник 13"/>
          <p:cNvSpPr>
            <a:spLocks noChangeArrowheads="1"/>
          </p:cNvSpPr>
          <p:nvPr/>
        </p:nvSpPr>
        <p:spPr bwMode="auto">
          <a:xfrm>
            <a:off x="1703389" y="2492376"/>
            <a:ext cx="1368425" cy="277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ГРАБОВЫЙ П.Г.</a:t>
            </a:r>
          </a:p>
        </p:txBody>
      </p:sp>
      <p:sp>
        <p:nvSpPr>
          <p:cNvPr id="4107" name="Прямоугольник 14"/>
          <p:cNvSpPr>
            <a:spLocks noChangeArrowheads="1"/>
          </p:cNvSpPr>
          <p:nvPr/>
        </p:nvSpPr>
        <p:spPr bwMode="auto">
          <a:xfrm>
            <a:off x="3421063" y="1052513"/>
            <a:ext cx="2119312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«Рынок недвижимости – это механизм, обеспечивающий взаимодействие физических или юридических лиц для обмена имеющихся прав на недвижимость либо другие активы»</a:t>
            </a:r>
          </a:p>
        </p:txBody>
      </p:sp>
      <p:pic>
        <p:nvPicPr>
          <p:cNvPr id="4108" name="Picture 6" descr="Асаул Анатолий Николаеви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03389" y="2997201"/>
            <a:ext cx="12287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Прямоугольник 16"/>
          <p:cNvSpPr>
            <a:spLocks noChangeArrowheads="1"/>
          </p:cNvSpPr>
          <p:nvPr/>
        </p:nvSpPr>
        <p:spPr bwMode="auto">
          <a:xfrm>
            <a:off x="1663701" y="4533901"/>
            <a:ext cx="1368425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АСАУЛ А.Н.</a:t>
            </a: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 rot="10800000">
            <a:off x="3249613" y="2743201"/>
            <a:ext cx="3313112" cy="2181225"/>
          </a:xfrm>
          <a:prstGeom prst="wedgeRoundRectCallout">
            <a:avLst>
              <a:gd name="adj1" fmla="val 56804"/>
              <a:gd name="adj2" fmla="val 24098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11" name="Прямоугольник 18"/>
          <p:cNvSpPr>
            <a:spLocks noChangeArrowheads="1"/>
          </p:cNvSpPr>
          <p:nvPr/>
        </p:nvSpPr>
        <p:spPr bwMode="auto">
          <a:xfrm>
            <a:off x="3392488" y="2781301"/>
            <a:ext cx="3071812" cy="21852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Calibri" panose="020F0502020204030204" pitchFamily="34" charset="0"/>
              </a:rPr>
              <a:t>«Рынок недвижимости - совокупность региональных и локальных рынков, различающихся асинхронностью развития, уровнем цен и рисков, эффективностью инвестиций в недвижимость и </a:t>
            </a:r>
            <a:r>
              <a:rPr lang="ru-RU" sz="1400" b="1" u="sng" dirty="0">
                <a:latin typeface="Calibri" panose="020F0502020204030204" pitchFamily="34" charset="0"/>
              </a:rPr>
              <a:t>особенно – состоянием законодательства</a:t>
            </a:r>
            <a:r>
              <a:rPr lang="ru-RU" sz="1200" dirty="0">
                <a:latin typeface="Calibri" panose="020F0502020204030204" pitchFamily="34" charset="0"/>
              </a:rPr>
              <a:t>, политической и социальной стабильностью; взаимосвязанная система рыночных механизмов, обеспечивающих создание, передачу, эксплуатацию и финансирование объектов недвижимости»</a:t>
            </a:r>
          </a:p>
        </p:txBody>
      </p:sp>
      <p:pic>
        <p:nvPicPr>
          <p:cNvPr id="4112" name="Picture 10" descr="george-friedman Moldova.org"/>
          <p:cNvPicPr>
            <a:picLocks noChangeAspect="1" noChangeArrowheads="1"/>
          </p:cNvPicPr>
          <p:nvPr/>
        </p:nvPicPr>
        <p:blipFill>
          <a:blip r:embed="rId6" cstate="print"/>
          <a:srcRect l="25726" r="21524"/>
          <a:stretch>
            <a:fillRect/>
          </a:stretch>
        </p:blipFill>
        <p:spPr bwMode="auto">
          <a:xfrm>
            <a:off x="9191625" y="2997201"/>
            <a:ext cx="12255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3" name="Прямоугольник 21"/>
          <p:cNvSpPr>
            <a:spLocks noChangeArrowheads="1"/>
          </p:cNvSpPr>
          <p:nvPr/>
        </p:nvSpPr>
        <p:spPr bwMode="auto">
          <a:xfrm>
            <a:off x="9120189" y="4581526"/>
            <a:ext cx="1368425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ФРИДМАН Д.</a:t>
            </a: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6724651" y="2762250"/>
            <a:ext cx="2195513" cy="2179638"/>
          </a:xfrm>
          <a:prstGeom prst="wedgeRoundRectCallout">
            <a:avLst>
              <a:gd name="adj1" fmla="val 62927"/>
              <a:gd name="adj2" fmla="val -12796"/>
              <a:gd name="adj3" fmla="val 16667"/>
            </a:avLst>
          </a:prstGeom>
          <a:noFill/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15" name="Прямоугольник 24"/>
          <p:cNvSpPr>
            <a:spLocks noChangeArrowheads="1"/>
          </p:cNvSpPr>
          <p:nvPr/>
        </p:nvSpPr>
        <p:spPr bwMode="auto">
          <a:xfrm>
            <a:off x="6772276" y="2789239"/>
            <a:ext cx="2124075" cy="2122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«Рынок недвижимости - набор механизмов, посредством которых передаются права собственности и связанные с ней интересы, устанавливаются цены и распределяется пространство между конкурирующими вариантами землепользования»</a:t>
            </a:r>
          </a:p>
        </p:txBody>
      </p:sp>
      <p:pic>
        <p:nvPicPr>
          <p:cNvPr id="4116" name="Picture 12" descr="Геннадий Стерник: вероятность нового кризиса - низкая. Деловой Квартал РОССИЯ"/>
          <p:cNvPicPr>
            <a:picLocks noChangeAspect="1" noChangeArrowheads="1"/>
          </p:cNvPicPr>
          <p:nvPr/>
        </p:nvPicPr>
        <p:blipFill>
          <a:blip r:embed="rId7" cstate="print"/>
          <a:srcRect b="2940"/>
          <a:stretch>
            <a:fillRect/>
          </a:stretch>
        </p:blipFill>
        <p:spPr bwMode="auto">
          <a:xfrm>
            <a:off x="1703388" y="4868864"/>
            <a:ext cx="12239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7" name="Прямоугольник 25"/>
          <p:cNvSpPr>
            <a:spLocks noChangeArrowheads="1"/>
          </p:cNvSpPr>
          <p:nvPr/>
        </p:nvSpPr>
        <p:spPr bwMode="auto">
          <a:xfrm>
            <a:off x="1631951" y="6453188"/>
            <a:ext cx="1368425" cy="277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anose="020F0502020204030204" pitchFamily="34" charset="0"/>
              </a:rPr>
              <a:t>СТЕРНИК Г.М.</a:t>
            </a:r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 rot="10800000">
            <a:off x="3216275" y="5084764"/>
            <a:ext cx="7272338" cy="1597025"/>
          </a:xfrm>
          <a:prstGeom prst="wedgeRoundRectCallout">
            <a:avLst>
              <a:gd name="adj1" fmla="val 52864"/>
              <a:gd name="adj2" fmla="val -13922"/>
              <a:gd name="adj3" fmla="val 16667"/>
            </a:avLst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19" name="Прямоугольник 27"/>
          <p:cNvSpPr>
            <a:spLocks noChangeArrowheads="1"/>
          </p:cNvSpPr>
          <p:nvPr/>
        </p:nvSpPr>
        <p:spPr bwMode="auto">
          <a:xfrm>
            <a:off x="3287713" y="5157788"/>
            <a:ext cx="6985000" cy="1415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«Рынок недвижимости - сектор национальной экономики, объединяющий в сложную социально-экономическую систему элементы «субъекты рынка», «объекты недвижимости», «процессы функционирования рынка» и «функцию управления ими» при создании, развитии и обороте недвижимости в интересах общественного потребления,  при условии, когда  хотя бы один из субъектов  рынка ставит целью накопление  благ путем предпринимательской деятельности, а </a:t>
            </a:r>
            <a:r>
              <a:rPr lang="ru-RU" sz="1400" b="1" u="sng" dirty="0">
                <a:latin typeface="Calibri" panose="020F0502020204030204" pitchFamily="34" charset="0"/>
                <a:cs typeface="Times New Roman" panose="02020603050405020304" pitchFamily="18" charset="0"/>
              </a:rPr>
              <a:t>государство обладает правом и обязанностью  регулирования рынка </a:t>
            </a:r>
            <a:r>
              <a:rPr lang="ru-RU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и частичного перераспределения благ от субъектов-предпринимателей к субъектам, не являющимся таковыми»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082" r="35434"/>
          <a:stretch>
            <a:fillRect/>
          </a:stretch>
        </p:blipFill>
        <p:spPr>
          <a:xfrm>
            <a:off x="0" y="682630"/>
            <a:ext cx="1718957" cy="617536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86E05C-4233-8CEC-AB82-624192A3ED48}"/>
              </a:ext>
            </a:extLst>
          </p:cNvPr>
          <p:cNvSpPr txBox="1"/>
          <p:nvPr/>
        </p:nvSpPr>
        <p:spPr>
          <a:xfrm>
            <a:off x="171450" y="814"/>
            <a:ext cx="8648700" cy="407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/>
              <a:t>Рынок многоквартирного жилья Владивостока, 3 квартал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3E953-5F9C-CAF3-BF2C-6C02B9C1ED22}"/>
              </a:ext>
            </a:extLst>
          </p:cNvPr>
          <p:cNvSpPr txBox="1"/>
          <p:nvPr/>
        </p:nvSpPr>
        <p:spPr>
          <a:xfrm>
            <a:off x="349249" y="5746201"/>
            <a:ext cx="55852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Сергей Дымченко,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директор ООО «Индустрия-Р», 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E8C9B0-2281-9820-DA67-A8C44C24C17A}"/>
              </a:ext>
            </a:extLst>
          </p:cNvPr>
          <p:cNvSpPr txBox="1"/>
          <p:nvPr/>
        </p:nvSpPr>
        <p:spPr>
          <a:xfrm>
            <a:off x="281194" y="500413"/>
            <a:ext cx="1162961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/>
              <a:t>В течении 3-го квартала 2024 г на вторичном рынке жилья Владивостока изменение цены предложения проходило в диапазоне 184-179 </a:t>
            </a:r>
            <a:r>
              <a:rPr lang="ru-RU" sz="1200" dirty="0" err="1"/>
              <a:t>тыс.руб</a:t>
            </a:r>
            <a:r>
              <a:rPr lang="ru-RU" sz="1200" dirty="0"/>
              <a:t>./</a:t>
            </a:r>
            <a:r>
              <a:rPr lang="ru-RU" sz="1200" dirty="0" err="1"/>
              <a:t>кв.м</a:t>
            </a:r>
            <a:r>
              <a:rPr lang="ru-RU" sz="1200" dirty="0"/>
              <a:t>. с небольшими колебаниями, уменьшение за квартал составило  3,10%. </a:t>
            </a:r>
          </a:p>
          <a:p>
            <a:pPr algn="just"/>
            <a:r>
              <a:rPr lang="ru-RU" sz="1200" dirty="0"/>
              <a:t>За тот же период времени на первичном рынке изменение цены проходило в диапазоне 181-180 руб./</a:t>
            </a:r>
            <a:r>
              <a:rPr lang="ru-RU" sz="1200" dirty="0" err="1"/>
              <a:t>кв.м</a:t>
            </a:r>
            <a:r>
              <a:rPr lang="ru-RU" sz="1200" dirty="0"/>
              <a:t>., так же с незначительными колебаниями, уменьшение за квартал составило 0,85%, что говорит об определенной стабилизации цен на рынке</a:t>
            </a:r>
          </a:p>
          <a:p>
            <a:pPr algn="just"/>
            <a:r>
              <a:rPr lang="ru-RU" sz="1200" dirty="0"/>
              <a:t>Изменение цены предложения за 9-ть месяцев 2024 составило на первичном и вторичном рынке величину равную 5,19% и 5,17%% соответственно.</a:t>
            </a:r>
          </a:p>
          <a:p>
            <a:pPr algn="just"/>
            <a:r>
              <a:rPr lang="ru-RU" sz="1200" dirty="0"/>
              <a:t>В годовом измерении рост цен на первичном рынке составил 23,30%, а на вторичном – 14,29 %.</a:t>
            </a:r>
          </a:p>
          <a:p>
            <a:pPr algn="just"/>
            <a:r>
              <a:rPr lang="ru-RU" sz="1200" dirty="0"/>
              <a:t>Стоит отметить, что в конце 3-го квартала 2024 года цены на вторичном рынке незначительно снизились, а на первичном практически не изменились, но темпы изменения остались на прежнем уровне и в дальнейшем пока нет причин ожидать существенного изменения.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E6539D8-6D3C-4AC9-9A37-BAB776B63FC2}"/>
              </a:ext>
            </a:extLst>
          </p:cNvPr>
          <p:cNvSpPr/>
          <p:nvPr/>
        </p:nvSpPr>
        <p:spPr>
          <a:xfrm>
            <a:off x="281194" y="2061271"/>
            <a:ext cx="529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kern="0" dirty="0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Динамика средней цены предложения на рынке жилья г. Владивостока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3F855BD-A8A3-4AE2-9CBB-49644AA3CBCB}"/>
              </a:ext>
            </a:extLst>
          </p:cNvPr>
          <p:cNvSpPr/>
          <p:nvPr/>
        </p:nvSpPr>
        <p:spPr>
          <a:xfrm>
            <a:off x="5690726" y="2061271"/>
            <a:ext cx="529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kern="0" dirty="0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 предложения на вторичном рынке многоквартирного жилья г. Владивостока</a:t>
            </a:r>
          </a:p>
        </p:txBody>
      </p:sp>
      <p:graphicFrame>
        <p:nvGraphicFramePr>
          <p:cNvPr id="12" name="Image1">
            <a:extLst>
              <a:ext uri="{FF2B5EF4-FFF2-40B4-BE49-F238E27FC236}">
                <a16:creationId xmlns:a16="http://schemas.microsoft.com/office/drawing/2014/main" id="{3180CCA4-E5BD-4536-9C7E-5E11D06A8C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6029615"/>
              </p:ext>
            </p:extLst>
          </p:nvPr>
        </p:nvGraphicFramePr>
        <p:xfrm>
          <a:off x="281194" y="2322881"/>
          <a:ext cx="5940425" cy="3077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Image1">
            <a:extLst>
              <a:ext uri="{FF2B5EF4-FFF2-40B4-BE49-F238E27FC236}">
                <a16:creationId xmlns:a16="http://schemas.microsoft.com/office/drawing/2014/main" id="{DD5FECD4-392F-4626-A089-124BB6AFE6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0653891"/>
              </p:ext>
            </p:extLst>
          </p:nvPr>
        </p:nvGraphicFramePr>
        <p:xfrm>
          <a:off x="6337540" y="2584491"/>
          <a:ext cx="5293611" cy="2976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4929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24AD03-1675-95C9-7560-55DB136C6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86" y="25559"/>
            <a:ext cx="4107334" cy="29948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6F8F82-8F12-AA05-69BF-BB3B5B76F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282" y="25559"/>
            <a:ext cx="4107335" cy="302193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2F375E4-E91C-D277-706D-D01C20A8D4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11" y="3429000"/>
            <a:ext cx="4440683" cy="312280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1707FF7-2822-04BB-8CE9-CDFC86B615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6339" y="3429000"/>
            <a:ext cx="4301220" cy="31228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54FA7CF-D500-57A9-FDD8-B4B009B662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5734" y="25559"/>
            <a:ext cx="3880535" cy="32727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39CDB1A-7EA3-D11B-8018-9F23F2C22F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8355" y="5157916"/>
            <a:ext cx="1923742" cy="45484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DAD4754-28EB-F3F3-BE6F-2F7C1EEB6F10}"/>
              </a:ext>
            </a:extLst>
          </p:cNvPr>
          <p:cNvSpPr txBox="1"/>
          <p:nvPr/>
        </p:nvSpPr>
        <p:spPr>
          <a:xfrm>
            <a:off x="4608355" y="5689242"/>
            <a:ext cx="3254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Ксения Чернецкая, </a:t>
            </a:r>
            <a:b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</a:br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руководитель Центра маркетинговых исследований «Объектив», </a:t>
            </a:r>
          </a:p>
          <a:p>
            <a:r>
              <a:rPr lang="ru-RU" sz="1200" b="1" i="1" kern="0" dirty="0">
                <a:solidFill>
                  <a:schemeClr val="bg2">
                    <a:lumMod val="50000"/>
                  </a:schemeClr>
                </a:solidFill>
                <a:latin typeface="Roboto Black"/>
              </a:rPr>
              <a:t>сертифицированный аналитик-консультант рынка недвижимости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F742B8-1193-A11B-4986-2EDF85143CBF}"/>
              </a:ext>
            </a:extLst>
          </p:cNvPr>
          <p:cNvSpPr txBox="1"/>
          <p:nvPr/>
        </p:nvSpPr>
        <p:spPr>
          <a:xfrm>
            <a:off x="4608355" y="684498"/>
            <a:ext cx="298368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kern="0" dirty="0">
                <a:latin typeface="Roboto Black"/>
              </a:rPr>
              <a:t>Динамика средней цены предложения на рынке новостроек</a:t>
            </a:r>
          </a:p>
          <a:p>
            <a:pPr algn="ctr"/>
            <a:r>
              <a:rPr lang="ru-RU" sz="1200" b="1" i="1" kern="0" dirty="0">
                <a:latin typeface="Roboto Black"/>
              </a:rPr>
              <a:t>за 3-й квартал 2024 года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Екатеринбург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+1,0%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Новосибирск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+1,5%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Пермь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+1,8%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Астрахань</a:t>
            </a:r>
          </a:p>
          <a:p>
            <a:pPr algn="ctr"/>
            <a:endParaRPr lang="ru-RU" sz="1200" b="1" i="1" kern="0" dirty="0">
              <a:latin typeface="Roboto Black"/>
            </a:endParaRPr>
          </a:p>
          <a:p>
            <a:pPr algn="ctr"/>
            <a:r>
              <a:rPr lang="ru-RU" sz="1200" b="1" i="1" kern="0" dirty="0">
                <a:latin typeface="Roboto Black"/>
              </a:rPr>
              <a:t>+4,5%</a:t>
            </a:r>
          </a:p>
        </p:txBody>
      </p:sp>
    </p:spTree>
    <p:extLst>
      <p:ext uri="{BB962C8B-B14F-4D97-AF65-F5344CB8AC3E}">
        <p14:creationId xmlns:p14="http://schemas.microsoft.com/office/powerpoint/2010/main" val="1703330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2773656" y="46429"/>
            <a:ext cx="9008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425968"/>
                </a:solidFill>
              </a:rPr>
              <a:t>Комитет по аналитике РГР</a:t>
            </a:r>
            <a:br>
              <a:rPr lang="ru-RU" sz="2000" b="1" dirty="0">
                <a:solidFill>
                  <a:srgbClr val="425968"/>
                </a:solidFill>
              </a:rPr>
            </a:br>
            <a:r>
              <a:rPr lang="ru-RU" sz="2000" b="1" dirty="0">
                <a:solidFill>
                  <a:srgbClr val="425968"/>
                </a:solidFill>
              </a:rPr>
              <a:t>Основные выводы по развитию локальных рынков РФ в 3кв. 2024 года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375595" y="1115919"/>
            <a:ext cx="2921932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Предложение: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4112562" y="1119303"/>
            <a:ext cx="3251201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Спрос: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7931910" y="1115919"/>
            <a:ext cx="3251201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Цены: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97647" y="1504780"/>
            <a:ext cx="3770952" cy="524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i="1" dirty="0">
                <a:solidFill>
                  <a:srgbClr val="425968"/>
                </a:solidFill>
              </a:rPr>
              <a:t>В 3-м квартале 2024 г. в большинстве представленных городов количество публичных  оферт на вторичном рынке существенно не изменилось. Но, наметилась тенденция к их снижению</a:t>
            </a:r>
            <a:r>
              <a:rPr lang="ru-RU" sz="1300" dirty="0">
                <a:solidFill>
                  <a:srgbClr val="425968"/>
                </a:solidFill>
              </a:rPr>
              <a:t>. Наиболее существенное уменьшение предложения </a:t>
            </a:r>
            <a:r>
              <a:rPr lang="ru-RU" sz="1300" dirty="0" err="1">
                <a:solidFill>
                  <a:srgbClr val="425968"/>
                </a:solidFill>
              </a:rPr>
              <a:t>вторички</a:t>
            </a:r>
            <a:r>
              <a:rPr lang="ru-RU" sz="1300" dirty="0">
                <a:solidFill>
                  <a:srgbClr val="425968"/>
                </a:solidFill>
              </a:rPr>
              <a:t> за период произошло в Перми (- 30-40%).  </a:t>
            </a:r>
          </a:p>
          <a:p>
            <a:pPr algn="just"/>
            <a:r>
              <a:rPr lang="ru-RU" sz="1300" i="1" dirty="0">
                <a:solidFill>
                  <a:srgbClr val="425968"/>
                </a:solidFill>
              </a:rPr>
              <a:t>Что касается первичного рынка, </a:t>
            </a:r>
            <a:r>
              <a:rPr lang="ru-RU" sz="1300" dirty="0">
                <a:solidFill>
                  <a:srgbClr val="425968"/>
                </a:solidFill>
              </a:rPr>
              <a:t>Застройщики в крупных городах РФ продолжили выводить в реализацию свои проекты, поэтому количество нового предложения в мегаполисах выросло от 10% до 23%.  Однако, в средних и малых городах РФ, по-прежнему, наблюдается дефицит новостроек.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Исключение из вышеприведенных тенденций составили следующие региональные центры: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1. Иваново, </a:t>
            </a:r>
            <a:r>
              <a:rPr lang="ru-RU" sz="1300" dirty="0" err="1">
                <a:solidFill>
                  <a:srgbClr val="425968"/>
                </a:solidFill>
              </a:rPr>
              <a:t>Ростов</a:t>
            </a:r>
            <a:r>
              <a:rPr lang="ru-RU" sz="1300" dirty="0">
                <a:solidFill>
                  <a:srgbClr val="425968"/>
                </a:solidFill>
              </a:rPr>
              <a:t>-на-Дону, Нижний Новгород, Саратов,  (дефицит предложения наблюдался на одном из рынков);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2. Киров (дефицит на обоих рынках).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Также дефицит на обоих рынках зафиксирован в городах Крыма – Туапсе и Ялта.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Стоит также отметить, за  исследуемый период наметилась тенденция по накоплению нераспроданного предложения, особенно это касается первичного рынка. </a:t>
            </a:r>
          </a:p>
        </p:txBody>
      </p:sp>
      <p:pic>
        <p:nvPicPr>
          <p:cNvPr id="9" name="char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82" y="262127"/>
            <a:ext cx="1875038" cy="7288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3868599" y="1542065"/>
            <a:ext cx="3917127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rgbClr val="425968"/>
                </a:solidFill>
              </a:rPr>
              <a:t>Ситуация со спросом – из 54 исследуемых городов: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 - </a:t>
            </a:r>
            <a:r>
              <a:rPr lang="ru-RU" sz="1300" i="1" dirty="0">
                <a:solidFill>
                  <a:srgbClr val="425968"/>
                </a:solidFill>
              </a:rPr>
              <a:t>в 29 городах спрос снизился </a:t>
            </a:r>
            <a:r>
              <a:rPr lang="ru-RU" sz="1100" dirty="0">
                <a:solidFill>
                  <a:srgbClr val="425968"/>
                </a:solidFill>
              </a:rPr>
              <a:t>(их перечень приведен  на слайдах 7-8, колонка «спрос», отмеченная красным цветом;</a:t>
            </a:r>
          </a:p>
          <a:p>
            <a:pPr indent="-285750" algn="just">
              <a:buFontTx/>
              <a:buChar char="-"/>
            </a:pPr>
            <a:r>
              <a:rPr lang="ru-RU" sz="1300" i="1" dirty="0">
                <a:solidFill>
                  <a:srgbClr val="425968"/>
                </a:solidFill>
              </a:rPr>
              <a:t>в 9 городах спрос в 3 квартале остался на уровне 2 квартала </a:t>
            </a:r>
            <a:r>
              <a:rPr lang="ru-RU" sz="1100" dirty="0">
                <a:solidFill>
                  <a:srgbClr val="425968"/>
                </a:solidFill>
              </a:rPr>
              <a:t>(отмечены желтым цветом)</a:t>
            </a:r>
            <a:r>
              <a:rPr lang="ru-RU" sz="1300" dirty="0">
                <a:solidFill>
                  <a:srgbClr val="425968"/>
                </a:solidFill>
              </a:rPr>
              <a:t>;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-  </a:t>
            </a:r>
            <a:r>
              <a:rPr lang="ru-RU" sz="1300" i="1" dirty="0">
                <a:solidFill>
                  <a:srgbClr val="425968"/>
                </a:solidFill>
              </a:rPr>
              <a:t>в 13  городах спрос вырос по сравнению с предыдущим кварталом </a:t>
            </a:r>
            <a:r>
              <a:rPr lang="ru-RU" sz="1100" dirty="0">
                <a:solidFill>
                  <a:srgbClr val="425968"/>
                </a:solidFill>
              </a:rPr>
              <a:t>(отмечены зеленым цветом)</a:t>
            </a:r>
            <a:r>
              <a:rPr lang="ru-RU" sz="1300" dirty="0">
                <a:solidFill>
                  <a:srgbClr val="425968"/>
                </a:solidFill>
              </a:rPr>
              <a:t>.</a:t>
            </a:r>
            <a:endParaRPr lang="ru-RU" sz="1100" dirty="0">
              <a:solidFill>
                <a:srgbClr val="425968"/>
              </a:solidFill>
            </a:endParaRP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Наибольшее падение спроса, от 40% до 70% отмечено в Рязани, Костроме, Сочи, Волгограде, Тюмени, Омске, Абакане, Владивостоке и Елизово Камчатского края.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До 20-30% спрос снизился в Калининграде, Сортавале Республика Карелия, Ялте, Майкопе,    Тольятти, Оренбурге, Красноярске и Железногорске Красноярского края, Артёме Приморского края.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Наибольший прирост по количеству заявок на покупку и сделок , до 15-30%, по сравнению со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2-м кварталом зафиксировано в Санкт-Петербурге, Курске, Вольске Саратовской области , Кирове, Березниках Пермского края, Южно-Сахалинске. Однако, в большинстве из этих городов увеличение спроса наблюдается при падении цены, т.е. демонстрация эластичности спроса в этом случае налицо.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7785726" y="1511008"/>
            <a:ext cx="416245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i="1" dirty="0">
                <a:solidFill>
                  <a:srgbClr val="425968"/>
                </a:solidFill>
              </a:rPr>
              <a:t>Цены </a:t>
            </a:r>
            <a:r>
              <a:rPr lang="ru-RU" sz="1300" dirty="0">
                <a:solidFill>
                  <a:srgbClr val="425968"/>
                </a:solidFill>
              </a:rPr>
              <a:t>на рынке многоквартирного жилья за исследуемый период </a:t>
            </a:r>
            <a:r>
              <a:rPr lang="ru-RU" sz="1300" i="1" dirty="0">
                <a:solidFill>
                  <a:srgbClr val="425968"/>
                </a:solidFill>
              </a:rPr>
              <a:t>снизились в 21 городе, продолжили рост, но с наименьшим темпом в 5 городах, и «удержались» в 26 городах, среди которых и те, где спрос значительно «просел» </a:t>
            </a:r>
            <a:r>
              <a:rPr lang="ru-RU" sz="1100" i="1" dirty="0">
                <a:solidFill>
                  <a:srgbClr val="425968"/>
                </a:solidFill>
              </a:rPr>
              <a:t>(</a:t>
            </a:r>
            <a:r>
              <a:rPr lang="ru-RU" sz="1100" dirty="0">
                <a:solidFill>
                  <a:srgbClr val="425968"/>
                </a:solidFill>
              </a:rPr>
              <a:t>см. слайды 7-8, колонка «цена» и комментарии аналитиков слайды 9-18).</a:t>
            </a:r>
          </a:p>
          <a:p>
            <a:pPr algn="just"/>
            <a:r>
              <a:rPr lang="ru-RU" sz="1300" i="1" dirty="0">
                <a:solidFill>
                  <a:srgbClr val="425968"/>
                </a:solidFill>
              </a:rPr>
              <a:t>Таким образом, как и в прошлые кварталы, вектора динамики цен  по локальным рынкам отличаются.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Следует констатировать факт, что </a:t>
            </a:r>
            <a:r>
              <a:rPr lang="ru-RU" sz="1300" i="1" dirty="0">
                <a:solidFill>
                  <a:srgbClr val="425968"/>
                </a:solidFill>
              </a:rPr>
              <a:t>91%</a:t>
            </a:r>
            <a:r>
              <a:rPr lang="ru-RU" sz="1300" dirty="0">
                <a:solidFill>
                  <a:srgbClr val="425968"/>
                </a:solidFill>
              </a:rPr>
              <a:t> из всех рассмотренных в данной Аналитической справке </a:t>
            </a:r>
            <a:r>
              <a:rPr lang="ru-RU" sz="1300" i="1" dirty="0">
                <a:solidFill>
                  <a:srgbClr val="425968"/>
                </a:solidFill>
              </a:rPr>
              <a:t>локальных рынков в 3 квартале 2024 г. уже перешли в понижательную волну </a:t>
            </a:r>
            <a:r>
              <a:rPr lang="ru-RU" sz="1300" dirty="0">
                <a:solidFill>
                  <a:srgbClr val="425968"/>
                </a:solidFill>
              </a:rPr>
              <a:t>в своем развитии, только одни еще стагнируют по ценам (фаза насыщения), а другие уже подвержены рецессии (фаза спада). 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Что касается уровня цен, то максимальные цены на жилье наблюдаются традиционно в столичных городах,  в Москве на уровне средних цен 300 000 – 400 000 руб. /</a:t>
            </a:r>
            <a:r>
              <a:rPr lang="ru-RU" sz="1300" dirty="0" err="1">
                <a:solidFill>
                  <a:srgbClr val="425968"/>
                </a:solidFill>
              </a:rPr>
              <a:t>кв.м</a:t>
            </a:r>
            <a:r>
              <a:rPr lang="ru-RU" sz="1300" dirty="0">
                <a:solidFill>
                  <a:srgbClr val="425968"/>
                </a:solidFill>
              </a:rPr>
              <a:t>, в Санкт-Петербурге 200 000 – 360 000 руб. /</a:t>
            </a:r>
            <a:r>
              <a:rPr lang="ru-RU" sz="1300" dirty="0" err="1">
                <a:solidFill>
                  <a:srgbClr val="425968"/>
                </a:solidFill>
              </a:rPr>
              <a:t>кв.м</a:t>
            </a:r>
            <a:r>
              <a:rPr lang="ru-RU" sz="1300" dirty="0">
                <a:solidFill>
                  <a:srgbClr val="425968"/>
                </a:solidFill>
              </a:rPr>
              <a:t> (цены в обоих городах указаны в массовом сегменте). В Сочи цены близки к столицам. На уровне 170 000 – 200 000 руб./</a:t>
            </a:r>
            <a:r>
              <a:rPr lang="ru-RU" sz="1300" dirty="0" err="1">
                <a:solidFill>
                  <a:srgbClr val="425968"/>
                </a:solidFill>
              </a:rPr>
              <a:t>кв.м</a:t>
            </a:r>
            <a:r>
              <a:rPr lang="ru-RU" sz="1300" dirty="0">
                <a:solidFill>
                  <a:srgbClr val="425968"/>
                </a:solidFill>
              </a:rPr>
              <a:t>  находятся  южные города  -  Ялта, Туапсе,  Новороссийск, а также города Дальнего Востока – Владивосток и Южно-Сахалинск.</a:t>
            </a:r>
          </a:p>
          <a:p>
            <a:pPr algn="just"/>
            <a:r>
              <a:rPr lang="ru-RU" sz="1300" dirty="0">
                <a:solidFill>
                  <a:srgbClr val="425968"/>
                </a:solidFill>
              </a:rPr>
              <a:t>В большинстве же рассмотренных городов средний уровень цен находится в диапазоне свыше 100 000 и до 150 000 руб. /</a:t>
            </a:r>
            <a:r>
              <a:rPr lang="ru-RU" sz="1300" dirty="0" err="1">
                <a:solidFill>
                  <a:srgbClr val="425968"/>
                </a:solidFill>
              </a:rPr>
              <a:t>кв.м</a:t>
            </a:r>
            <a:r>
              <a:rPr lang="ru-RU" sz="1300" dirty="0">
                <a:solidFill>
                  <a:srgbClr val="425968"/>
                </a:solidFill>
              </a:rPr>
              <a:t>.    </a:t>
            </a:r>
          </a:p>
        </p:txBody>
      </p:sp>
    </p:spTree>
    <p:extLst>
      <p:ext uri="{BB962C8B-B14F-4D97-AF65-F5344CB8AC3E}">
        <p14:creationId xmlns:p14="http://schemas.microsoft.com/office/powerpoint/2010/main" val="949616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1" r="35434"/>
          <a:stretch>
            <a:fillRect/>
          </a:stretch>
        </p:blipFill>
        <p:spPr>
          <a:xfrm>
            <a:off x="7511647" y="589021"/>
            <a:ext cx="4680048" cy="62689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3" y="1948344"/>
            <a:ext cx="7511343" cy="885429"/>
          </a:xfrm>
        </p:spPr>
        <p:txBody>
          <a:bodyPr>
            <a:normAutofit/>
          </a:bodyPr>
          <a:lstStyle/>
          <a:p>
            <a:r>
              <a:rPr lang="ru-RU" sz="4400" b="1" dirty="0"/>
              <a:t>Спасибо за внимание! 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654" y="3614884"/>
            <a:ext cx="1788641" cy="95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tassbiz.ru/api/files/2901c6c5-e308-42fa-83a3-95880eec256e/%D0%9B%D0%BE%D0%B3%D0%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133" y="3679621"/>
            <a:ext cx="1001682" cy="88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/>
          <p:nvPr/>
        </p:nvSpPr>
        <p:spPr>
          <a:xfrm>
            <a:off x="188251" y="5553049"/>
            <a:ext cx="7323395" cy="10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l">
              <a:defRPr/>
            </a:pPr>
            <a:r>
              <a:rPr lang="ru-RU" sz="1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СКОРОБОГАЧ АЛЕКСЕЙ ВАСИЛЬЕВИЧ</a:t>
            </a:r>
          </a:p>
          <a:p>
            <a:pPr marL="228600" indent="-228600" algn="l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к.э.н., сертифицированный РГР аналитик-консультант рынка недвижимости</a:t>
            </a:r>
          </a:p>
          <a:p>
            <a:pPr marL="228600" indent="-228600" algn="l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Директор ООО «АЦ «КД-консалтинг»</a:t>
            </a:r>
          </a:p>
          <a:p>
            <a:pPr marL="228600" indent="-228600" algn="l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Председатель комитета по аналитике РГР</a:t>
            </a:r>
          </a:p>
          <a:p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9" name="Picture 16" descr="Картинки по запросу аналити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8653" y="3515057"/>
            <a:ext cx="1668472" cy="101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F33258-EF22-A890-5A93-53D156CF6897}"/>
              </a:ext>
            </a:extLst>
          </p:cNvPr>
          <p:cNvSpPr/>
          <p:nvPr/>
        </p:nvSpPr>
        <p:spPr>
          <a:xfrm>
            <a:off x="0" y="0"/>
            <a:ext cx="12192000" cy="6921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DBE2D6F-C9B8-FE32-1E0E-BD0DFAE94183}"/>
              </a:ext>
            </a:extLst>
          </p:cNvPr>
          <p:cNvSpPr txBox="1">
            <a:spLocks/>
          </p:cNvSpPr>
          <p:nvPr/>
        </p:nvSpPr>
        <p:spPr>
          <a:xfrm>
            <a:off x="188251" y="1"/>
            <a:ext cx="12003749" cy="5341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>
                <a:solidFill>
                  <a:schemeClr val="bg1"/>
                </a:solidFill>
              </a:rPr>
              <a:t>АКТУАЛЬНЫЕ ВОПРОСЫ ОЦЕНОЧНОЙ ДЕЯТЕЛЬНОСТИ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921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682751" y="103189"/>
            <a:ext cx="8869363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</a:rPr>
              <a:t>СТРУКТУРА РЕГИОНАЛЬНОГО /ЛОКАЛЬНОГО РЫНКА НЕДВИЖИМОСТИ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8638" y="333376"/>
            <a:ext cx="8869362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1524000" y="1341438"/>
            <a:ext cx="2160588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eaLnBrk="1" hangingPunct="1"/>
            <a:r>
              <a:rPr lang="ru-RU" b="1"/>
              <a:t>ВРЕМЕННОЙ КРИТЕРИЙ</a:t>
            </a:r>
          </a:p>
        </p:txBody>
      </p:sp>
      <p:sp>
        <p:nvSpPr>
          <p:cNvPr id="32774" name="TextBox 7"/>
          <p:cNvSpPr txBox="1">
            <a:spLocks noChangeArrowheads="1"/>
          </p:cNvSpPr>
          <p:nvPr/>
        </p:nvSpPr>
        <p:spPr bwMode="auto">
          <a:xfrm>
            <a:off x="1524001" y="2924944"/>
            <a:ext cx="23399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eaLnBrk="1" hangingPunct="1"/>
            <a:r>
              <a:rPr lang="ru-RU" b="1" dirty="0"/>
              <a:t>ЭКОНОМИЧЕСКИЙ КРИТЕРИЙ</a:t>
            </a:r>
          </a:p>
        </p:txBody>
      </p:sp>
      <p:sp>
        <p:nvSpPr>
          <p:cNvPr id="32775" name="TextBox 7"/>
          <p:cNvSpPr txBox="1">
            <a:spLocks noChangeArrowheads="1"/>
          </p:cNvSpPr>
          <p:nvPr/>
        </p:nvSpPr>
        <p:spPr bwMode="auto">
          <a:xfrm>
            <a:off x="4008438" y="765175"/>
            <a:ext cx="360045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>
                <a:solidFill>
                  <a:srgbClr val="C00000"/>
                </a:solidFill>
              </a:rPr>
              <a:t>ПЕРВИЧНЫЙ РЫНОК</a:t>
            </a:r>
          </a:p>
        </p:txBody>
      </p:sp>
      <p:sp>
        <p:nvSpPr>
          <p:cNvPr id="32776" name="TextBox 8"/>
          <p:cNvSpPr txBox="1">
            <a:spLocks noChangeArrowheads="1"/>
          </p:cNvSpPr>
          <p:nvPr/>
        </p:nvSpPr>
        <p:spPr bwMode="auto">
          <a:xfrm>
            <a:off x="7104064" y="765175"/>
            <a:ext cx="3132137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>
                <a:solidFill>
                  <a:schemeClr val="tx2"/>
                </a:solidFill>
              </a:rPr>
              <a:t>ВТОРИЧНЫЙ РЫНОК</a:t>
            </a:r>
          </a:p>
        </p:txBody>
      </p:sp>
      <p:sp>
        <p:nvSpPr>
          <p:cNvPr id="32777" name="TextBox 9"/>
          <p:cNvSpPr txBox="1">
            <a:spLocks noChangeArrowheads="1"/>
          </p:cNvSpPr>
          <p:nvPr/>
        </p:nvSpPr>
        <p:spPr bwMode="auto">
          <a:xfrm>
            <a:off x="4727575" y="1412082"/>
            <a:ext cx="2305050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 i="1">
                <a:solidFill>
                  <a:srgbClr val="C00000"/>
                </a:solidFill>
              </a:rPr>
              <a:t>Первичный переход прав на объект недвижимости (продажа от застройщика)</a:t>
            </a:r>
          </a:p>
        </p:txBody>
      </p:sp>
      <p:sp>
        <p:nvSpPr>
          <p:cNvPr id="32778" name="TextBox 10"/>
          <p:cNvSpPr txBox="1">
            <a:spLocks noChangeArrowheads="1"/>
          </p:cNvSpPr>
          <p:nvPr/>
        </p:nvSpPr>
        <p:spPr bwMode="auto">
          <a:xfrm>
            <a:off x="7464426" y="1412082"/>
            <a:ext cx="2519363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 i="1">
                <a:solidFill>
                  <a:schemeClr val="tx2"/>
                </a:solidFill>
              </a:rPr>
              <a:t>Последующие переуступки </a:t>
            </a:r>
          </a:p>
          <a:p>
            <a:pPr algn="ctr" eaLnBrk="1" hangingPunct="1"/>
            <a:r>
              <a:rPr lang="ru-RU" sz="1000" b="1" i="1">
                <a:solidFill>
                  <a:schemeClr val="tx2"/>
                </a:solidFill>
              </a:rPr>
              <a:t>прав на объект недвижимости</a:t>
            </a:r>
          </a:p>
        </p:txBody>
      </p:sp>
      <p:sp>
        <p:nvSpPr>
          <p:cNvPr id="32779" name="TextBox 11"/>
          <p:cNvSpPr txBox="1">
            <a:spLocks noChangeArrowheads="1"/>
          </p:cNvSpPr>
          <p:nvPr/>
        </p:nvSpPr>
        <p:spPr bwMode="auto">
          <a:xfrm>
            <a:off x="6023992" y="1124745"/>
            <a:ext cx="2520950" cy="2462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 dirty="0"/>
              <a:t>ЮРИДИЧЕСКАЯ ТРАКТОВКА</a:t>
            </a:r>
          </a:p>
        </p:txBody>
      </p:sp>
      <p:sp>
        <p:nvSpPr>
          <p:cNvPr id="32780" name="TextBox 12"/>
          <p:cNvSpPr txBox="1">
            <a:spLocks noChangeArrowheads="1"/>
          </p:cNvSpPr>
          <p:nvPr/>
        </p:nvSpPr>
        <p:spPr bwMode="auto">
          <a:xfrm>
            <a:off x="4655567" y="2204169"/>
            <a:ext cx="2305050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 i="1">
                <a:solidFill>
                  <a:srgbClr val="C00000"/>
                </a:solidFill>
              </a:rPr>
              <a:t>Рынок объектов незавершенного строительства</a:t>
            </a:r>
          </a:p>
        </p:txBody>
      </p:sp>
      <p:sp>
        <p:nvSpPr>
          <p:cNvPr id="32781" name="TextBox 13"/>
          <p:cNvSpPr txBox="1">
            <a:spLocks noChangeArrowheads="1"/>
          </p:cNvSpPr>
          <p:nvPr/>
        </p:nvSpPr>
        <p:spPr bwMode="auto">
          <a:xfrm>
            <a:off x="7392418" y="2204169"/>
            <a:ext cx="2519363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 i="1">
                <a:solidFill>
                  <a:schemeClr val="tx2"/>
                </a:solidFill>
              </a:rPr>
              <a:t>Рынок объектов, </a:t>
            </a:r>
          </a:p>
          <a:p>
            <a:pPr algn="ctr" eaLnBrk="1" hangingPunct="1"/>
            <a:r>
              <a:rPr lang="ru-RU" sz="1000" b="1" i="1">
                <a:solidFill>
                  <a:schemeClr val="tx2"/>
                </a:solidFill>
              </a:rPr>
              <a:t>введенных в </a:t>
            </a:r>
          </a:p>
          <a:p>
            <a:pPr algn="ctr" eaLnBrk="1" hangingPunct="1"/>
            <a:r>
              <a:rPr lang="ru-RU" sz="1000" b="1" i="1">
                <a:solidFill>
                  <a:schemeClr val="tx2"/>
                </a:solidFill>
              </a:rPr>
              <a:t>эксплуатацию</a:t>
            </a:r>
          </a:p>
        </p:txBody>
      </p:sp>
      <p:sp>
        <p:nvSpPr>
          <p:cNvPr id="32782" name="TextBox 14"/>
          <p:cNvSpPr txBox="1">
            <a:spLocks noChangeArrowheads="1"/>
          </p:cNvSpPr>
          <p:nvPr/>
        </p:nvSpPr>
        <p:spPr bwMode="auto">
          <a:xfrm>
            <a:off x="6023992" y="1916833"/>
            <a:ext cx="2520950" cy="2462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/>
              <a:t>СТРОИТЕЛЬНАЯ ТРАКТОВКА</a:t>
            </a:r>
          </a:p>
        </p:txBody>
      </p:sp>
      <p:cxnSp>
        <p:nvCxnSpPr>
          <p:cNvPr id="36" name="Прямая соединительная линия 35"/>
          <p:cNvCxnSpPr>
            <a:endCxn id="37" idx="1"/>
          </p:cNvCxnSpPr>
          <p:nvPr/>
        </p:nvCxnSpPr>
        <p:spPr>
          <a:xfrm flipV="1">
            <a:off x="3791744" y="4153436"/>
            <a:ext cx="792088" cy="283678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935761" y="2420888"/>
            <a:ext cx="576263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 flipV="1">
            <a:off x="3930650" y="954088"/>
            <a:ext cx="5110" cy="146680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9980614" y="914400"/>
            <a:ext cx="574675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9984432" y="2492896"/>
            <a:ext cx="576262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10560496" y="914400"/>
            <a:ext cx="5904" cy="1578496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9" name="TextBox 53"/>
          <p:cNvSpPr txBox="1">
            <a:spLocks noChangeArrowheads="1"/>
          </p:cNvSpPr>
          <p:nvPr/>
        </p:nvSpPr>
        <p:spPr bwMode="auto">
          <a:xfrm>
            <a:off x="7464153" y="2852936"/>
            <a:ext cx="3024461" cy="10464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b="1" dirty="0">
                <a:solidFill>
                  <a:schemeClr val="tx2"/>
                </a:solidFill>
              </a:rPr>
              <a:t>РЫНОК ОБЪЕКТОВ </a:t>
            </a:r>
          </a:p>
          <a:p>
            <a:pPr algn="ctr" eaLnBrk="1" hangingPunct="1"/>
            <a:r>
              <a:rPr lang="ru-RU" sz="1200" b="1" dirty="0">
                <a:solidFill>
                  <a:schemeClr val="tx2"/>
                </a:solidFill>
              </a:rPr>
              <a:t>В РАЗБИВКЕ ПО ТИПАМ </a:t>
            </a:r>
          </a:p>
          <a:p>
            <a:pPr algn="ctr" eaLnBrk="1" hangingPunct="1"/>
            <a:r>
              <a:rPr lang="ru-RU" sz="1200" b="1" dirty="0">
                <a:solidFill>
                  <a:schemeClr val="tx2"/>
                </a:solidFill>
              </a:rPr>
              <a:t>(согласно строительной технологии и себестоимости) </a:t>
            </a:r>
          </a:p>
          <a:p>
            <a:pPr algn="ctr" eaLnBrk="1" hangingPunct="1"/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2790" name="TextBox 7"/>
          <p:cNvSpPr txBox="1">
            <a:spLocks noChangeArrowheads="1"/>
          </p:cNvSpPr>
          <p:nvPr/>
        </p:nvSpPr>
        <p:spPr bwMode="auto">
          <a:xfrm>
            <a:off x="1524001" y="4437113"/>
            <a:ext cx="255587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eaLnBrk="1" hangingPunct="1"/>
            <a:r>
              <a:rPr lang="ru-RU" b="1" dirty="0"/>
              <a:t>ПОТРЕБИТЕЛЬСКИЙ КРИТЕРИЙ</a:t>
            </a:r>
          </a:p>
        </p:txBody>
      </p:sp>
      <p:sp>
        <p:nvSpPr>
          <p:cNvPr id="32791" name="TextBox 57"/>
          <p:cNvSpPr txBox="1">
            <a:spLocks noChangeArrowheads="1"/>
          </p:cNvSpPr>
          <p:nvPr/>
        </p:nvSpPr>
        <p:spPr bwMode="auto">
          <a:xfrm>
            <a:off x="8976320" y="4725542"/>
            <a:ext cx="1584176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100" b="1" dirty="0">
                <a:solidFill>
                  <a:schemeClr val="tx2"/>
                </a:solidFill>
              </a:rPr>
              <a:t>РЫНОК ОБЪЕКТОВ ДЛЯ ПОСТОЯННОГО ИСПОЛЬЗОВАНИЯ</a:t>
            </a:r>
          </a:p>
        </p:txBody>
      </p:sp>
      <p:sp>
        <p:nvSpPr>
          <p:cNvPr id="32792" name="TextBox 58"/>
          <p:cNvSpPr txBox="1">
            <a:spLocks noChangeArrowheads="1"/>
          </p:cNvSpPr>
          <p:nvPr/>
        </p:nvSpPr>
        <p:spPr bwMode="auto">
          <a:xfrm>
            <a:off x="3935761" y="2852937"/>
            <a:ext cx="3528119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b="1" dirty="0">
                <a:solidFill>
                  <a:srgbClr val="C00000"/>
                </a:solidFill>
              </a:rPr>
              <a:t>РЫНОК ОБЪЕКТОВ</a:t>
            </a:r>
          </a:p>
          <a:p>
            <a:pPr algn="ctr" eaLnBrk="1" hangingPunct="1"/>
            <a:r>
              <a:rPr lang="ru-RU" sz="1200" b="1" dirty="0">
                <a:solidFill>
                  <a:srgbClr val="C00000"/>
                </a:solidFill>
              </a:rPr>
              <a:t>В РАЗБИВКЕ ПО КЛАССАМ КАЧЕСТВА</a:t>
            </a:r>
          </a:p>
          <a:p>
            <a:pPr algn="ctr" eaLnBrk="1" hangingPunct="1"/>
            <a:r>
              <a:rPr lang="ru-RU" sz="1200" b="1" dirty="0">
                <a:solidFill>
                  <a:srgbClr val="C00000"/>
                </a:solidFill>
              </a:rPr>
              <a:t>(с учетом доходов субъектов рынка и комфортности от использования объекта) </a:t>
            </a:r>
          </a:p>
        </p:txBody>
      </p:sp>
      <p:sp>
        <p:nvSpPr>
          <p:cNvPr id="32793" name="TextBox 59"/>
          <p:cNvSpPr txBox="1">
            <a:spLocks noChangeArrowheads="1"/>
          </p:cNvSpPr>
          <p:nvPr/>
        </p:nvSpPr>
        <p:spPr bwMode="auto">
          <a:xfrm>
            <a:off x="7536160" y="4725145"/>
            <a:ext cx="1366838" cy="93871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100" b="1" dirty="0">
                <a:solidFill>
                  <a:schemeClr val="tx2"/>
                </a:solidFill>
              </a:rPr>
              <a:t>РЫНОК ОБЪЕКТОВ ДЛЯ ВРЕМЕННОГО ИСПОЛЬЗОВА-НИЯ</a:t>
            </a:r>
          </a:p>
        </p:txBody>
      </p:sp>
      <p:sp>
        <p:nvSpPr>
          <p:cNvPr id="32794" name="TextBox 60"/>
          <p:cNvSpPr txBox="1">
            <a:spLocks noChangeArrowheads="1"/>
          </p:cNvSpPr>
          <p:nvPr/>
        </p:nvSpPr>
        <p:spPr bwMode="auto">
          <a:xfrm>
            <a:off x="6240017" y="4797152"/>
            <a:ext cx="1152525" cy="769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100" b="1" dirty="0">
                <a:solidFill>
                  <a:schemeClr val="tx2"/>
                </a:solidFill>
              </a:rPr>
              <a:t>РЫНОК ОБЪЕКТОВ ДЛЯ СДАЧИ АРЕНДУ</a:t>
            </a:r>
          </a:p>
        </p:txBody>
      </p:sp>
      <p:sp>
        <p:nvSpPr>
          <p:cNvPr id="32795" name="TextBox 61"/>
          <p:cNvSpPr txBox="1">
            <a:spLocks noChangeArrowheads="1"/>
          </p:cNvSpPr>
          <p:nvPr/>
        </p:nvSpPr>
        <p:spPr bwMode="auto">
          <a:xfrm>
            <a:off x="4583833" y="4797152"/>
            <a:ext cx="1655763" cy="769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100" b="1" dirty="0">
                <a:solidFill>
                  <a:srgbClr val="C00000"/>
                </a:solidFill>
              </a:rPr>
              <a:t>РЫНОК ОБЪЕКТОВ  ДЛЯ СПЕКУЛЯТИВНЫХ ОПЕРАЦИЙ</a:t>
            </a:r>
          </a:p>
        </p:txBody>
      </p:sp>
      <p:sp>
        <p:nvSpPr>
          <p:cNvPr id="32796" name="TextBox 7"/>
          <p:cNvSpPr txBox="1">
            <a:spLocks noChangeArrowheads="1"/>
          </p:cNvSpPr>
          <p:nvPr/>
        </p:nvSpPr>
        <p:spPr bwMode="auto">
          <a:xfrm>
            <a:off x="1524001" y="6211888"/>
            <a:ext cx="2735263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eaLnBrk="1" hangingPunct="1"/>
            <a:r>
              <a:rPr lang="ru-RU" b="1" dirty="0"/>
              <a:t>ТЕРРИТОРИАЛЬНЫЙ</a:t>
            </a:r>
          </a:p>
          <a:p>
            <a:pPr eaLnBrk="1" hangingPunct="1"/>
            <a:r>
              <a:rPr lang="ru-RU" b="1" dirty="0"/>
              <a:t>КРИТЕРИЙ</a:t>
            </a:r>
          </a:p>
        </p:txBody>
      </p:sp>
      <p:sp>
        <p:nvSpPr>
          <p:cNvPr id="32797" name="TextBox 28"/>
          <p:cNvSpPr txBox="1">
            <a:spLocks noChangeArrowheads="1"/>
          </p:cNvSpPr>
          <p:nvPr/>
        </p:nvSpPr>
        <p:spPr bwMode="auto">
          <a:xfrm>
            <a:off x="4223793" y="5733256"/>
            <a:ext cx="2879725" cy="2778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b="1" dirty="0"/>
              <a:t>ИНВЕСТИЦИОННЫЙ СПРОС</a:t>
            </a:r>
          </a:p>
        </p:txBody>
      </p:sp>
      <p:sp>
        <p:nvSpPr>
          <p:cNvPr id="32798" name="TextBox 29"/>
          <p:cNvSpPr txBox="1">
            <a:spLocks noChangeArrowheads="1"/>
          </p:cNvSpPr>
          <p:nvPr/>
        </p:nvSpPr>
        <p:spPr bwMode="auto">
          <a:xfrm>
            <a:off x="7499350" y="5661248"/>
            <a:ext cx="316865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000" b="1" dirty="0"/>
              <a:t>СПРОС, НАПРАВЛЕННЫЙ НА УЛУЧШЕНИЕ УСЛОВИЙ ДЕЯТЕЛЬНОСТИ / ПРОЖИВАНИЯ</a:t>
            </a:r>
          </a:p>
        </p:txBody>
      </p:sp>
      <p:sp>
        <p:nvSpPr>
          <p:cNvPr id="32799" name="TextBox 61"/>
          <p:cNvSpPr txBox="1">
            <a:spLocks noChangeArrowheads="1"/>
          </p:cNvSpPr>
          <p:nvPr/>
        </p:nvSpPr>
        <p:spPr bwMode="auto">
          <a:xfrm>
            <a:off x="4799857" y="6257926"/>
            <a:ext cx="1800225" cy="600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100" b="1" dirty="0">
                <a:solidFill>
                  <a:srgbClr val="C00000"/>
                </a:solidFill>
              </a:rPr>
              <a:t>РАСПРЕДЕЛЕНИЕ ОБЪЕКТОВ ПО ИХ МЕСТОПОЛОЖЕНИЮ</a:t>
            </a:r>
          </a:p>
        </p:txBody>
      </p:sp>
      <p:sp>
        <p:nvSpPr>
          <p:cNvPr id="32800" name="TextBox 61"/>
          <p:cNvSpPr txBox="1">
            <a:spLocks noChangeArrowheads="1"/>
          </p:cNvSpPr>
          <p:nvPr/>
        </p:nvSpPr>
        <p:spPr bwMode="auto">
          <a:xfrm>
            <a:off x="7680176" y="6257836"/>
            <a:ext cx="2808312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100" b="1" dirty="0">
                <a:solidFill>
                  <a:srgbClr val="C00000"/>
                </a:solidFill>
              </a:rPr>
              <a:t>РАСПРЕДЕЛЕНИЕ</a:t>
            </a:r>
          </a:p>
          <a:p>
            <a:pPr algn="ctr" eaLnBrk="1" hangingPunct="1"/>
            <a:r>
              <a:rPr lang="ru-RU" sz="1100" b="1" dirty="0">
                <a:solidFill>
                  <a:srgbClr val="C00000"/>
                </a:solidFill>
              </a:rPr>
              <a:t>ОБЪЕКТОВ ПО ПЛОТНОСТИ ЗАСТРОЙКИ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83832" y="3861049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ФУНКЦИОНАЛЬНОЕ НАЗНАЧЕНИЯ ОБЪЕКТА</a:t>
            </a:r>
          </a:p>
          <a:p>
            <a:r>
              <a:rPr lang="ru-RU" sz="1000" b="1" dirty="0"/>
              <a:t>(ЖИЛЬЕ, КОММЕРЧЕСКИЙ ОБЪЕКТ ОПРЕДЕЛЕННОГО НАЗНАЧЕНИЯ, ЗЕМЕЛЬНЫЙ УЧАСТОК  С РАЗРЕШЕННЫМ ВИДОМ ИСПОЛЬЗОВАНИЯ И Т.Д.)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55840" y="4437113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ЦЕЛЬ ПОКУПКИ:</a:t>
            </a: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4079776" y="4581128"/>
            <a:ext cx="504056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524000" y="2708921"/>
            <a:ext cx="9144000" cy="45719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524000" y="3789041"/>
            <a:ext cx="9144000" cy="45719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524000" y="6093297"/>
            <a:ext cx="9144000" cy="45719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3917517" y="940539"/>
            <a:ext cx="504056" cy="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ED1367-E00B-4FE3-BAF8-0EDE9375DD4D}"/>
              </a:ext>
            </a:extLst>
          </p:cNvPr>
          <p:cNvSpPr txBox="1"/>
          <p:nvPr/>
        </p:nvSpPr>
        <p:spPr>
          <a:xfrm>
            <a:off x="7630042" y="649541"/>
            <a:ext cx="4202097" cy="526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u="sng" dirty="0">
                <a:solidFill>
                  <a:srgbClr val="425968"/>
                </a:solidFill>
              </a:rPr>
              <a:t>Строится (всего / </a:t>
            </a:r>
            <a:r>
              <a:rPr lang="ru-RU" b="1" u="sng" dirty="0" err="1">
                <a:solidFill>
                  <a:srgbClr val="425968"/>
                </a:solidFill>
              </a:rPr>
              <a:t>эскроу</a:t>
            </a:r>
            <a:r>
              <a:rPr lang="ru-RU" b="1" u="sng" dirty="0">
                <a:solidFill>
                  <a:srgbClr val="425968"/>
                </a:solidFill>
              </a:rPr>
              <a:t>-счета),</a:t>
            </a:r>
          </a:p>
          <a:p>
            <a:pPr algn="ctr">
              <a:lnSpc>
                <a:spcPct val="150000"/>
              </a:lnSpc>
            </a:pPr>
            <a:r>
              <a:rPr lang="ru-RU" b="1" u="sng" dirty="0">
                <a:solidFill>
                  <a:srgbClr val="425968"/>
                </a:solidFill>
              </a:rPr>
              <a:t> млн. </a:t>
            </a:r>
            <a:r>
              <a:rPr lang="ru-RU" b="1" u="sng" dirty="0" err="1">
                <a:solidFill>
                  <a:srgbClr val="425968"/>
                </a:solidFill>
              </a:rPr>
              <a:t>кв.м</a:t>
            </a:r>
            <a:r>
              <a:rPr lang="ru-RU" b="1" u="sng" dirty="0">
                <a:solidFill>
                  <a:srgbClr val="425968"/>
                </a:solidFill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425968"/>
                </a:solidFill>
              </a:rPr>
              <a:t>Сентябрь 2024 – 117,8 / 114,9 (97,5%)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425968"/>
                </a:solidFill>
              </a:rPr>
              <a:t>Июнь 2024 – 114,6 / 111,2 (97,0%)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425968"/>
                </a:solidFill>
              </a:rPr>
              <a:t>Сентябрь 2023 – 104,6 / 99,2 (94,8%)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0E7C57"/>
                </a:solidFill>
              </a:rPr>
              <a:t>Изменение объемов строительства: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E7C57"/>
                </a:solidFill>
              </a:rPr>
              <a:t>за год (сентябрь 2024 г. к сентябрю 2023 г.) рост на уровне 12,6%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E7C57"/>
                </a:solidFill>
              </a:rPr>
              <a:t>за квартал (сентябрь 2024 г. к июню 2024 г.) рост на уровне 3%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592B29-B849-4360-BD42-2BA94F7BAB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5" t="6862" r="18883" b="11586"/>
          <a:stretch/>
        </p:blipFill>
        <p:spPr>
          <a:xfrm>
            <a:off x="359861" y="649541"/>
            <a:ext cx="7572652" cy="559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2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558A67-926B-4C2D-8DBA-8F25B44A3545}"/>
              </a:ext>
            </a:extLst>
          </p:cNvPr>
          <p:cNvSpPr txBox="1"/>
          <p:nvPr/>
        </p:nvSpPr>
        <p:spPr>
          <a:xfrm>
            <a:off x="350883" y="279647"/>
            <a:ext cx="8540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425968"/>
                </a:solidFill>
              </a:rPr>
              <a:t>РАСПРЕДЕЛЕНИЕ СТРОЯЩЕГОСЯ ЖИЛЬЯ ПО КОМНАТНОСТИ И ПЛОЩАДЯМ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F62EB0-2509-42E2-B66B-B596A7CE4A80}"/>
              </a:ext>
            </a:extLst>
          </p:cNvPr>
          <p:cNvSpPr txBox="1"/>
          <p:nvPr/>
        </p:nvSpPr>
        <p:spPr>
          <a:xfrm>
            <a:off x="9780506" y="705574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Источник – ЕИСЖС, отчет на 28.10.2024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0F06AE1-3647-49B1-9688-4E85AD5D4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645" y="4214748"/>
            <a:ext cx="11246709" cy="23716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>
                <a:solidFill>
                  <a:srgbClr val="C00000"/>
                </a:solidFill>
              </a:rPr>
              <a:t>66% из всего объема строящегося жилья в РФ – это квартиры площадью до 55 </a:t>
            </a:r>
            <a:r>
              <a:rPr lang="ru-RU" sz="1800" b="1" dirty="0" err="1">
                <a:solidFill>
                  <a:srgbClr val="C00000"/>
                </a:solidFill>
              </a:rPr>
              <a:t>кв.м</a:t>
            </a:r>
            <a:r>
              <a:rPr lang="ru-RU" sz="1800" b="1" dirty="0">
                <a:solidFill>
                  <a:srgbClr val="C00000"/>
                </a:solidFill>
              </a:rPr>
              <a:t> (в течение последних двух лет этот показатель не меняется). Однако, за последний год количество двухкомнатных квартир становится равным количеству однокомнатных. </a:t>
            </a:r>
          </a:p>
          <a:p>
            <a:pPr marL="0" indent="0" algn="just">
              <a:buNone/>
            </a:pPr>
            <a:r>
              <a:rPr lang="ru-RU" sz="1800" dirty="0"/>
              <a:t>Фактически на всех региональных/локальных рынках, кроме столичных городов и республик Кавказа, наблюдаются диспропорции по объему предложений между малоформатным жильем (1-но и 2-х комнатные квартиры) свыше 50-60% и квартирами большей </a:t>
            </a:r>
            <a:r>
              <a:rPr lang="ru-RU" sz="1800" dirty="0" err="1"/>
              <a:t>комнатности</a:t>
            </a:r>
            <a:r>
              <a:rPr lang="ru-RU" sz="1800" dirty="0"/>
              <a:t>. Выбор 3-х и 4-х комнатных квартир для семей с детьми ограничен. </a:t>
            </a:r>
            <a:r>
              <a:rPr lang="ru-RU" sz="1700" b="1" i="1" dirty="0">
                <a:solidFill>
                  <a:schemeClr val="accent1">
                    <a:lumMod val="75000"/>
                  </a:schemeClr>
                </a:solidFill>
              </a:rPr>
              <a:t>Данная тенденция сохраняется с 2021 г.  Однако, несмотря на перевес малоформатного предложения спрос на него остается повышенным.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932A3F-0241-4555-B2A8-2C0D84F637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61" t="37411" r="18155" b="34757"/>
          <a:stretch/>
        </p:blipFill>
        <p:spPr>
          <a:xfrm>
            <a:off x="1371738" y="1644515"/>
            <a:ext cx="9299222" cy="237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81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0BB496B-BCA2-4179-981B-A71937143FE6}"/>
              </a:ext>
            </a:extLst>
          </p:cNvPr>
          <p:cNvSpPr txBox="1"/>
          <p:nvPr/>
        </p:nvSpPr>
        <p:spPr>
          <a:xfrm>
            <a:off x="80201" y="80317"/>
            <a:ext cx="11868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425968"/>
                </a:solidFill>
              </a:rPr>
              <a:t>26 СУБЪЕКТОВ РФ С ОБЪЕМАМИ СТРОИТЕЛЬСТВА СВЫШЕ 1 МЛН. КВ.М –  по состоянию на сентябрь 2024</a:t>
            </a:r>
          </a:p>
          <a:p>
            <a:r>
              <a:rPr lang="ru-RU" sz="1700" b="1" i="1" dirty="0">
                <a:solidFill>
                  <a:schemeClr val="accent1">
                    <a:lumMod val="75000"/>
                  </a:schemeClr>
                </a:solidFill>
              </a:rPr>
              <a:t>на них приходится 79,6% всего объема строящегося жилья (минус 0,5% за 3-й кв. по сравнению со 2-м кв. 2024), доля новостроя первой четверки субъектов 35,5%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142C10-4683-47C0-AED6-2F422F088481}"/>
              </a:ext>
            </a:extLst>
          </p:cNvPr>
          <p:cNvSpPr txBox="1"/>
          <p:nvPr/>
        </p:nvSpPr>
        <p:spPr>
          <a:xfrm>
            <a:off x="8114190" y="1197768"/>
            <a:ext cx="3986073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u="sng" dirty="0">
                <a:solidFill>
                  <a:srgbClr val="425968"/>
                </a:solidFill>
              </a:rPr>
              <a:t>Лидеры по индексу роста: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Республика Крым – 1,63</a:t>
            </a:r>
          </a:p>
          <a:p>
            <a:r>
              <a:rPr lang="ru-RU" sz="1600" b="1" dirty="0">
                <a:solidFill>
                  <a:srgbClr val="448E6D"/>
                </a:solidFill>
              </a:rPr>
              <a:t>(два квартала подряд лидирует)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Тульская и Челябинская обл. – 1,30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Приморский край – 1,29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Хабаровский край – 1,28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Ростовская обл. – 1,26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Калининградская обл. – 1,25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Свердловская обл. – 1,24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Тюменская обл., Республика Башкортостан, Ставропольский край – 1,22 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448E6D"/>
                </a:solidFill>
              </a:rPr>
              <a:t>Республика Татарстан – 1,21</a:t>
            </a:r>
            <a:endParaRPr lang="ru-RU" sz="2000" b="1" dirty="0">
              <a:solidFill>
                <a:srgbClr val="448E6D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40B85B-692D-4DC3-9E5E-C217D5208557}"/>
              </a:ext>
            </a:extLst>
          </p:cNvPr>
          <p:cNvSpPr txBox="1"/>
          <p:nvPr/>
        </p:nvSpPr>
        <p:spPr>
          <a:xfrm>
            <a:off x="8052318" y="5049061"/>
            <a:ext cx="4139682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u="sng" dirty="0">
                <a:solidFill>
                  <a:srgbClr val="425968"/>
                </a:solidFill>
              </a:rPr>
              <a:t>Лидеры по индексу снижения: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Санкт-Петербург- 0,88 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(на протяжение 2 лет объемы снижаются)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C00000"/>
                </a:solidFill>
              </a:rPr>
              <a:t>Удмуртская обл. – 0,93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388F8B-1202-4619-B871-9192A0AF21A5}"/>
              </a:ext>
            </a:extLst>
          </p:cNvPr>
          <p:cNvSpPr txBox="1"/>
          <p:nvPr/>
        </p:nvSpPr>
        <p:spPr>
          <a:xfrm>
            <a:off x="10224154" y="747406"/>
            <a:ext cx="1644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Источник – </a:t>
            </a:r>
            <a:r>
              <a:rPr lang="ru-RU" sz="1400" dirty="0"/>
              <a:t>ЕИСЖС</a:t>
            </a:r>
            <a:endParaRPr lang="ru-RU" sz="1400" b="1" dirty="0"/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7A443BEA-3CCF-4BE2-A7CD-B20C09B956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602851"/>
              </p:ext>
            </p:extLst>
          </p:nvPr>
        </p:nvGraphicFramePr>
        <p:xfrm>
          <a:off x="91737" y="1197768"/>
          <a:ext cx="7868748" cy="5276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3635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AA6E8E-BAB0-46D6-93D2-87F3751144E2}"/>
              </a:ext>
            </a:extLst>
          </p:cNvPr>
          <p:cNvSpPr txBox="1"/>
          <p:nvPr/>
        </p:nvSpPr>
        <p:spPr>
          <a:xfrm>
            <a:off x="10022029" y="407596"/>
            <a:ext cx="14342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Источник – ЦБ  РФ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7BF6B10-62AA-465D-9F9C-7263E300A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331" y="5071502"/>
            <a:ext cx="11649170" cy="1613383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/>
              <a:t>В августе 2024 года средневзвешенная ставка по ИЖК снизилась до 9,3% с 10,2% годовых в июле</a:t>
            </a:r>
            <a:r>
              <a:rPr lang="ru-RU" sz="1600" dirty="0"/>
              <a:t>, что связано с увеличением доли кредитов по программам господдержки под более низкую ставку. Практически прекратились выдачи по программе «Льготная ипотека» и возросла доля «Семейной ипотеки», ставки по которой ниже. Процентная ставка по ИЖК по ДДУ повысилась до 6,4% (+0,2 </a:t>
            </a:r>
            <a:r>
              <a:rPr lang="ru-RU" sz="1600" dirty="0" err="1"/>
              <a:t>п.п</a:t>
            </a:r>
            <a:r>
              <a:rPr lang="ru-RU" sz="1600" dirty="0"/>
              <a:t>. за месяц). Одновременно на рынке готового жилья процентная ставка по ИЖК также была ниже уровня прошлого месяца: 11,9% против 12,5% месяцем ранее.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/>
              <a:t>Задолженность по ИЖК на 01.09.2024 составила 19,8 трлн рублей, незначительно увеличившись за месяц на 0,6%. В годовом сопоставлении темпы прироста портфеля ИЖК составили 20,8%.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D9CA97-E21C-45D4-904A-99F150E7EF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93" t="11651" r="14661" b="31391"/>
          <a:stretch/>
        </p:blipFill>
        <p:spPr>
          <a:xfrm>
            <a:off x="2436920" y="684595"/>
            <a:ext cx="7318159" cy="438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27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D2EE559-359A-482A-989A-C3E2859CE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359" y="1622425"/>
            <a:ext cx="11496861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u="sng" dirty="0"/>
              <a:t>Пояснения к слайдам, представленным ниже</a:t>
            </a:r>
          </a:p>
          <a:p>
            <a:pPr marL="0" indent="0">
              <a:buNone/>
            </a:pPr>
            <a:r>
              <a:rPr lang="ru-RU" sz="2600" dirty="0"/>
              <a:t>Используется метод «светофора», который показывает ситуацию на локальных рынках согласно данным, представленным  сертифицированными РГР аналитиками рынка недвижимости, и опросам руководителей АН, входящих в РГР </a:t>
            </a:r>
          </a:p>
          <a:p>
            <a:pPr marL="0" indent="0">
              <a:buNone/>
            </a:pPr>
            <a:r>
              <a:rPr lang="ru-RU" sz="2600" dirty="0"/>
              <a:t>Значения цветовой окраски </a:t>
            </a:r>
          </a:p>
          <a:p>
            <a:pPr marL="0" indent="0">
              <a:buNone/>
            </a:pPr>
            <a:r>
              <a:rPr lang="ru-RU" dirty="0"/>
              <a:t>1) </a:t>
            </a:r>
            <a:r>
              <a:rPr lang="ru-RU" b="1" dirty="0"/>
              <a:t>Предложение</a:t>
            </a:r>
            <a:r>
              <a:rPr lang="ru-RU" dirty="0"/>
              <a:t>, </a:t>
            </a:r>
            <a:r>
              <a:rPr lang="ru-RU" sz="2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зелёный</a:t>
            </a:r>
            <a:r>
              <a:rPr lang="ru-RU" sz="2600" dirty="0"/>
              <a:t> –дефицит на первичном и вторичном рынке, </a:t>
            </a:r>
            <a:r>
              <a:rPr lang="ru-RU" sz="2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желтый</a:t>
            </a:r>
            <a:r>
              <a:rPr lang="ru-RU" sz="2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dirty="0"/>
              <a:t>– дефицит на одном из рынков, </a:t>
            </a:r>
            <a:r>
              <a:rPr lang="ru-RU" sz="2600" b="1" dirty="0">
                <a:solidFill>
                  <a:srgbClr val="FF0000"/>
                </a:solidFill>
              </a:rPr>
              <a:t>красный </a:t>
            </a:r>
            <a:r>
              <a:rPr lang="ru-RU" sz="2600" dirty="0"/>
              <a:t>– дефицита нет на рынках.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/>
              <a:t>Спрос</a:t>
            </a:r>
            <a:r>
              <a:rPr lang="ru-RU" dirty="0"/>
              <a:t>, </a:t>
            </a:r>
            <a:r>
              <a:rPr lang="ru-RU" sz="2600" b="1" dirty="0">
                <a:solidFill>
                  <a:srgbClr val="FF0000"/>
                </a:solidFill>
              </a:rPr>
              <a:t>красный </a:t>
            </a:r>
            <a:r>
              <a:rPr lang="ru-RU" sz="2600" dirty="0"/>
              <a:t>цвет означает падение спроса, </a:t>
            </a:r>
            <a:r>
              <a:rPr lang="ru-RU" sz="2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жёлтый</a:t>
            </a:r>
            <a:r>
              <a:rPr lang="ru-RU" sz="2600" dirty="0"/>
              <a:t> – падения нет, но и заметного повышения не наблюдается, </a:t>
            </a:r>
            <a:r>
              <a:rPr lang="ru-RU" sz="2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зелёный</a:t>
            </a:r>
            <a:r>
              <a:rPr lang="ru-RU" sz="2600" dirty="0"/>
              <a:t> – повышательная динамика  </a:t>
            </a:r>
          </a:p>
          <a:p>
            <a:pPr marL="0" indent="0">
              <a:buNone/>
            </a:pPr>
            <a:r>
              <a:rPr lang="ru-RU" dirty="0"/>
              <a:t>3) </a:t>
            </a:r>
            <a:r>
              <a:rPr lang="ru-RU" b="1" dirty="0"/>
              <a:t>Движение</a:t>
            </a:r>
            <a:r>
              <a:rPr lang="ru-RU" dirty="0"/>
              <a:t> </a:t>
            </a:r>
            <a:r>
              <a:rPr lang="ru-RU" sz="2600" dirty="0"/>
              <a:t>цен на рынках - первичном и вторичном:</a:t>
            </a:r>
          </a:p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</a:rPr>
              <a:t>красный</a:t>
            </a:r>
            <a:r>
              <a:rPr lang="ru-RU" sz="2600" dirty="0"/>
              <a:t> цвет - снижение, </a:t>
            </a:r>
            <a:r>
              <a:rPr lang="ru-RU" sz="2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жёлтый</a:t>
            </a:r>
            <a:r>
              <a:rPr lang="ru-RU" sz="2600" dirty="0"/>
              <a:t> - рост цен замирает, </a:t>
            </a:r>
            <a:r>
              <a:rPr lang="ru-RU" sz="2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зелёный – </a:t>
            </a:r>
            <a:r>
              <a:rPr lang="ru-RU" sz="2600" dirty="0"/>
              <a:t>рост цен еще заметен</a:t>
            </a:r>
          </a:p>
          <a:p>
            <a:pPr marL="0" indent="0">
              <a:buNone/>
            </a:pPr>
            <a:r>
              <a:rPr lang="ru-RU" sz="2100" i="1" dirty="0"/>
              <a:t>Примечание: более светлые оттенки указанных выше цветов означают небольшие изменения, </a:t>
            </a:r>
          </a:p>
          <a:p>
            <a:pPr marL="0" indent="0">
              <a:buNone/>
            </a:pPr>
            <a:r>
              <a:rPr lang="ru-RU" sz="2100" i="1" dirty="0"/>
              <a:t>в пределах 5-10%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ABCDFF-16F7-4EA5-B75A-DE3472D9F295}"/>
              </a:ext>
            </a:extLst>
          </p:cNvPr>
          <p:cNvSpPr txBox="1"/>
          <p:nvPr/>
        </p:nvSpPr>
        <p:spPr>
          <a:xfrm>
            <a:off x="248099" y="500291"/>
            <a:ext cx="11496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425968"/>
                </a:solidFill>
              </a:rPr>
              <a:t>ОПРОС РУКОВОДИТЕЛЕЙ АГЕНТСТВ НЕДВИЖИМОСТИ – КОМИТЕТ ПО АНАЛИТИКЕ РОССИЙСКАЯ ГИЛЬДИЯ РИЭЛТОРОВ (итоги 3 кв. 2024 г. в сравнении со 2 кв. 2024 г., см. слайды 7-8)</a:t>
            </a:r>
          </a:p>
        </p:txBody>
      </p:sp>
    </p:spTree>
    <p:extLst>
      <p:ext uri="{BB962C8B-B14F-4D97-AF65-F5344CB8AC3E}">
        <p14:creationId xmlns:p14="http://schemas.microsoft.com/office/powerpoint/2010/main" val="1379870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6B815B-4105-40D0-BDC4-C07022C59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930" y="0"/>
            <a:ext cx="75141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154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19151</TotalTime>
  <Words>4712</Words>
  <Application>Microsoft Office PowerPoint</Application>
  <PresentationFormat>Широкоэкранный</PresentationFormat>
  <Paragraphs>296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Roboto</vt:lpstr>
      <vt:lpstr>Roboto Black</vt:lpstr>
      <vt:lpstr>Times New Roman</vt:lpstr>
      <vt:lpstr>Тема Office</vt:lpstr>
      <vt:lpstr>АНАЛИТИЧЕСКАЯ ПОДДЕРЖКА ОЦЕНОЧНОЙ ДЕЯТЕЛЬНОСТИ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Алексей Сергеев</cp:lastModifiedBy>
  <cp:revision>486</cp:revision>
  <dcterms:created xsi:type="dcterms:W3CDTF">2022-05-05T03:45:13Z</dcterms:created>
  <dcterms:modified xsi:type="dcterms:W3CDTF">2024-11-29T03:42:41Z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2447f7ca7d5d4b30bf30f94416d62c57</vt:lpwstr>
  </property>
</Properties>
</file>