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73" r:id="rId18"/>
    <p:sldId id="272" r:id="rId19"/>
    <p:sldId id="275" r:id="rId20"/>
    <p:sldId id="274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B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6" y="66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5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8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644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59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78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462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02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923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60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403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72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022AA-3694-4902-8490-9C99EC84E3E9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29A10-5790-462E-9CF1-55126D760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6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nsultant.ru/document/cons_doc_LAW_466787/41d388ff42a6125921acb1c8d36071ff5d8b238d/#dst10121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&#1074;&#1080;&#1090;&#1088;&#1080;&#1085;&#1072;.&#1092;&#1088;&#1090;.&#1088;&#1092;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5456382" y="4602146"/>
            <a:ext cx="6735618" cy="1698859"/>
          </a:xfrm>
          <a:prstGeom prst="roundRect">
            <a:avLst/>
          </a:prstGeom>
          <a:solidFill>
            <a:srgbClr val="BBBBBB"/>
          </a:solidFill>
          <a:effectLst>
            <a:softEdge rad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41674" y="125941"/>
            <a:ext cx="3760354" cy="1012616"/>
          </a:xfrm>
          <a:prstGeom prst="roundRect">
            <a:avLst/>
          </a:prstGeom>
          <a:solidFill>
            <a:schemeClr val="bg1"/>
          </a:solidFill>
          <a:effectLst>
            <a:softEdge rad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1040" y="97366"/>
            <a:ext cx="2886364" cy="972417"/>
          </a:xfrm>
          <a:prstGeom prst="roundRect">
            <a:avLst/>
          </a:prstGeom>
          <a:solidFill>
            <a:schemeClr val="bg1"/>
          </a:solidFill>
          <a:effectLst>
            <a:softEdge rad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634836" y="1618658"/>
            <a:ext cx="9144000" cy="2281397"/>
            <a:chOff x="1431636" y="1147603"/>
            <a:chExt cx="9144000" cy="228139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431636" y="1147603"/>
              <a:ext cx="9144000" cy="2274455"/>
            </a:xfrm>
            <a:prstGeom prst="roundRect">
              <a:avLst/>
            </a:prstGeom>
            <a:solidFill>
              <a:schemeClr val="bg1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36436" y="1336119"/>
              <a:ext cx="8839200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Особенности расчета величины </a:t>
              </a:r>
              <a:br>
                <a:rPr lang="ru-RU" sz="28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ru-RU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компенсации за непроизведенный</a:t>
              </a:r>
              <a:br>
                <a:rPr lang="ru-RU" sz="28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ru-RU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капитальный ремонт при оценке</a:t>
              </a:r>
              <a:br>
                <a:rPr lang="ru-RU" sz="28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ru-RU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ветхого и аварийного жилья</a:t>
              </a:r>
              <a:endParaRPr lang="ru-RU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ru-RU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24690" y="349478"/>
            <a:ext cx="2798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 Black" panose="020B0A04020102020204" pitchFamily="34" charset="0"/>
                <a:cs typeface="Arial" panose="020B0604020202020204" pitchFamily="34" charset="0"/>
              </a:rPr>
              <a:t>Круглый стол </a:t>
            </a:r>
            <a:endParaRPr lang="ru-RU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47579" y="178278"/>
            <a:ext cx="3948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 Black" panose="020B0A04020102020204" pitchFamily="34" charset="0"/>
                <a:cs typeface="Arial" panose="020B0604020202020204" pitchFamily="34" charset="0"/>
              </a:rPr>
              <a:t>«</a:t>
            </a:r>
            <a:r>
              <a:rPr lang="ru-RU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Актуальные вопросы </a:t>
            </a:r>
            <a:r>
              <a:rPr lang="ru-RU" b="1" dirty="0">
                <a:latin typeface="Arial Black" panose="020B0A04020102020204" pitchFamily="34" charset="0"/>
                <a:cs typeface="Arial" panose="020B0604020202020204" pitchFamily="34" charset="0"/>
              </a:rPr>
              <a:t>оценочной деятельности» </a:t>
            </a:r>
            <a:endParaRPr lang="ru-RU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>
                <a:latin typeface="Arial Black" panose="020B0A04020102020204" pitchFamily="34" charset="0"/>
                <a:cs typeface="Arial" panose="020B0604020202020204" pitchFamily="34" charset="0"/>
              </a:rPr>
              <a:t>29.11.2024 г</a:t>
            </a:r>
            <a:endParaRPr lang="ru-RU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18678" y="4711012"/>
            <a:ext cx="6733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Член Экспертного совета НП </a:t>
            </a: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Совет по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оценочной деятельности </a:t>
            </a:r>
          </a:p>
          <a:p>
            <a:pPr algn="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Пермского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края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», директор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ООО «ПРОСПЕКТ»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566728" y="5775225"/>
            <a:ext cx="3285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Пащенко Ольга Борисовна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02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3452"/>
            <a:ext cx="113538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 расчете мы исходим из предположения, </a:t>
            </a:r>
            <a:r>
              <a:rPr lang="ru-RU" b="1" dirty="0" smtClean="0"/>
              <a:t>что: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5669"/>
            <a:ext cx="10515600" cy="4351338"/>
          </a:xfrm>
        </p:spPr>
        <p:txBody>
          <a:bodyPr>
            <a:noAutofit/>
          </a:bodyPr>
          <a:lstStyle/>
          <a:p>
            <a:pPr marL="0" indent="0" algn="ctr" fontAlgn="base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Здание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спроектированное и построенное в соответствии со строительными нормами, должно сохранить прочность и устойчивость в течение срока, установленного в задании на проектирование.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fontAlgn="base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fontAlgn="base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проектировании здания все его несущие конструкции рассчитываются исходя из общего срока службы всего здания. Таким образом, планируемый срок службы здания зависит от сроков службы основных несущих конструкций: фундамента, каркаса, несущих стен, перекрытий и покрытий, связей.</a:t>
            </a:r>
          </a:p>
          <a:p>
            <a:pPr algn="ctr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Здание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эксплуатировалось в соответствии с проектным назначением и всегда должно содержаться в технически исправном состоянии. Это обеспечивается надлежащими условиями эксплуатации, периодичностью экспертиз технического состояния несущих конструкций, своевременностью текущих и капитальных ремонтов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45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3"/>
          <p:cNvSpPr>
            <a:spLocks noChangeArrowheads="1"/>
          </p:cNvSpPr>
          <p:nvPr/>
        </p:nvSpPr>
        <p:spPr bwMode="auto">
          <a:xfrm>
            <a:off x="1690255" y="-34174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Блок-схема: типовой процесс 12"/>
          <p:cNvSpPr>
            <a:spLocks noChangeArrowheads="1"/>
          </p:cNvSpPr>
          <p:nvPr/>
        </p:nvSpPr>
        <p:spPr bwMode="auto">
          <a:xfrm>
            <a:off x="247650" y="115454"/>
            <a:ext cx="4524375" cy="733425"/>
          </a:xfrm>
          <a:prstGeom prst="flowChartPredefinedProcess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Определяем срок последнего капитального  ремонта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5"/>
          <p:cNvSpPr>
            <a:spLocks noChangeArrowheads="1"/>
          </p:cNvSpPr>
          <p:nvPr/>
        </p:nvSpPr>
        <p:spPr bwMode="auto">
          <a:xfrm>
            <a:off x="1690255" y="14085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2" name="Group 38"/>
          <p:cNvGrpSpPr>
            <a:grpSpLocks noChangeAspect="1"/>
          </p:cNvGrpSpPr>
          <p:nvPr/>
        </p:nvGrpSpPr>
        <p:grpSpPr bwMode="auto">
          <a:xfrm>
            <a:off x="-39831" y="848879"/>
            <a:ext cx="12220576" cy="7210427"/>
            <a:chOff x="596" y="-449"/>
            <a:chExt cx="7698" cy="4542"/>
          </a:xfrm>
        </p:grpSpPr>
        <p:sp>
          <p:nvSpPr>
            <p:cNvPr id="34" name="Rectangle 39"/>
            <p:cNvSpPr>
              <a:spLocks noChangeArrowheads="1"/>
            </p:cNvSpPr>
            <p:nvPr/>
          </p:nvSpPr>
          <p:spPr bwMode="auto">
            <a:xfrm>
              <a:off x="1392" y="-335"/>
              <a:ext cx="84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40"/>
            <p:cNvSpPr>
              <a:spLocks noChangeArrowheads="1"/>
            </p:cNvSpPr>
            <p:nvPr/>
          </p:nvSpPr>
          <p:spPr bwMode="auto">
            <a:xfrm>
              <a:off x="1392" y="-130"/>
              <a:ext cx="84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41"/>
            <p:cNvSpPr>
              <a:spLocks noChangeArrowheads="1"/>
            </p:cNvSpPr>
            <p:nvPr/>
          </p:nvSpPr>
          <p:spPr bwMode="auto">
            <a:xfrm>
              <a:off x="1165" y="75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1165" y="25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43"/>
            <p:cNvSpPr>
              <a:spLocks noChangeArrowheads="1"/>
            </p:cNvSpPr>
            <p:nvPr/>
          </p:nvSpPr>
          <p:spPr bwMode="auto">
            <a:xfrm>
              <a:off x="1165" y="442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44"/>
            <p:cNvSpPr>
              <a:spLocks noChangeArrowheads="1"/>
            </p:cNvSpPr>
            <p:nvPr/>
          </p:nvSpPr>
          <p:spPr bwMode="auto">
            <a:xfrm>
              <a:off x="1165" y="626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45"/>
            <p:cNvSpPr>
              <a:spLocks noChangeArrowheads="1"/>
            </p:cNvSpPr>
            <p:nvPr/>
          </p:nvSpPr>
          <p:spPr bwMode="auto">
            <a:xfrm>
              <a:off x="1165" y="80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46"/>
            <p:cNvSpPr>
              <a:spLocks noChangeArrowheads="1"/>
            </p:cNvSpPr>
            <p:nvPr/>
          </p:nvSpPr>
          <p:spPr bwMode="auto">
            <a:xfrm>
              <a:off x="1165" y="99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47"/>
            <p:cNvSpPr>
              <a:spLocks noChangeArrowheads="1"/>
            </p:cNvSpPr>
            <p:nvPr/>
          </p:nvSpPr>
          <p:spPr bwMode="auto">
            <a:xfrm>
              <a:off x="1165" y="1175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8"/>
            <p:cNvSpPr>
              <a:spLocks noChangeArrowheads="1"/>
            </p:cNvSpPr>
            <p:nvPr/>
          </p:nvSpPr>
          <p:spPr bwMode="auto">
            <a:xfrm>
              <a:off x="1165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9"/>
            <p:cNvSpPr>
              <a:spLocks noChangeArrowheads="1"/>
            </p:cNvSpPr>
            <p:nvPr/>
          </p:nvSpPr>
          <p:spPr bwMode="auto">
            <a:xfrm>
              <a:off x="1448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50"/>
            <p:cNvSpPr>
              <a:spLocks noChangeArrowheads="1"/>
            </p:cNvSpPr>
            <p:nvPr/>
          </p:nvSpPr>
          <p:spPr bwMode="auto">
            <a:xfrm>
              <a:off x="1731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51"/>
            <p:cNvSpPr>
              <a:spLocks noChangeArrowheads="1"/>
            </p:cNvSpPr>
            <p:nvPr/>
          </p:nvSpPr>
          <p:spPr bwMode="auto">
            <a:xfrm>
              <a:off x="2015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52"/>
            <p:cNvSpPr>
              <a:spLocks noChangeArrowheads="1"/>
            </p:cNvSpPr>
            <p:nvPr/>
          </p:nvSpPr>
          <p:spPr bwMode="auto">
            <a:xfrm>
              <a:off x="2298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53"/>
            <p:cNvSpPr>
              <a:spLocks noChangeArrowheads="1"/>
            </p:cNvSpPr>
            <p:nvPr/>
          </p:nvSpPr>
          <p:spPr bwMode="auto">
            <a:xfrm>
              <a:off x="2581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54"/>
            <p:cNvSpPr>
              <a:spLocks noChangeArrowheads="1"/>
            </p:cNvSpPr>
            <p:nvPr/>
          </p:nvSpPr>
          <p:spPr bwMode="auto">
            <a:xfrm>
              <a:off x="2864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55"/>
            <p:cNvSpPr>
              <a:spLocks noChangeArrowheads="1"/>
            </p:cNvSpPr>
            <p:nvPr/>
          </p:nvSpPr>
          <p:spPr bwMode="auto">
            <a:xfrm>
              <a:off x="3148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6"/>
            <p:cNvSpPr>
              <a:spLocks noChangeArrowheads="1"/>
            </p:cNvSpPr>
            <p:nvPr/>
          </p:nvSpPr>
          <p:spPr bwMode="auto">
            <a:xfrm>
              <a:off x="3431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7"/>
            <p:cNvSpPr>
              <a:spLocks noChangeArrowheads="1"/>
            </p:cNvSpPr>
            <p:nvPr/>
          </p:nvSpPr>
          <p:spPr bwMode="auto">
            <a:xfrm>
              <a:off x="3714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8"/>
            <p:cNvSpPr>
              <a:spLocks noChangeArrowheads="1"/>
            </p:cNvSpPr>
            <p:nvPr/>
          </p:nvSpPr>
          <p:spPr bwMode="auto">
            <a:xfrm>
              <a:off x="3997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9"/>
            <p:cNvSpPr>
              <a:spLocks noChangeArrowheads="1"/>
            </p:cNvSpPr>
            <p:nvPr/>
          </p:nvSpPr>
          <p:spPr bwMode="auto">
            <a:xfrm>
              <a:off x="4280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60"/>
            <p:cNvSpPr>
              <a:spLocks noChangeArrowheads="1"/>
            </p:cNvSpPr>
            <p:nvPr/>
          </p:nvSpPr>
          <p:spPr bwMode="auto">
            <a:xfrm>
              <a:off x="4564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61"/>
            <p:cNvSpPr>
              <a:spLocks noChangeArrowheads="1"/>
            </p:cNvSpPr>
            <p:nvPr/>
          </p:nvSpPr>
          <p:spPr bwMode="auto">
            <a:xfrm>
              <a:off x="4847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62"/>
            <p:cNvSpPr>
              <a:spLocks noChangeArrowheads="1"/>
            </p:cNvSpPr>
            <p:nvPr/>
          </p:nvSpPr>
          <p:spPr bwMode="auto">
            <a:xfrm>
              <a:off x="5130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63"/>
            <p:cNvSpPr>
              <a:spLocks noChangeArrowheads="1"/>
            </p:cNvSpPr>
            <p:nvPr/>
          </p:nvSpPr>
          <p:spPr bwMode="auto">
            <a:xfrm>
              <a:off x="5413" y="1389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64"/>
            <p:cNvSpPr>
              <a:spLocks noChangeArrowheads="1"/>
            </p:cNvSpPr>
            <p:nvPr/>
          </p:nvSpPr>
          <p:spPr bwMode="auto">
            <a:xfrm>
              <a:off x="5215" y="847"/>
              <a:ext cx="315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</a:rPr>
                <a:t>нет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</a:endParaRPr>
            </a:p>
          </p:txBody>
        </p:sp>
        <p:sp>
          <p:nvSpPr>
            <p:cNvPr id="60" name="Rectangle 65"/>
            <p:cNvSpPr>
              <a:spLocks noChangeArrowheads="1"/>
            </p:cNvSpPr>
            <p:nvPr/>
          </p:nvSpPr>
          <p:spPr bwMode="auto">
            <a:xfrm>
              <a:off x="5891" y="1360"/>
              <a:ext cx="8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6"/>
            <p:cNvSpPr>
              <a:spLocks noChangeArrowheads="1"/>
            </p:cNvSpPr>
            <p:nvPr/>
          </p:nvSpPr>
          <p:spPr bwMode="auto">
            <a:xfrm>
              <a:off x="1165" y="158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7"/>
            <p:cNvSpPr>
              <a:spLocks noChangeArrowheads="1"/>
            </p:cNvSpPr>
            <p:nvPr/>
          </p:nvSpPr>
          <p:spPr bwMode="auto">
            <a:xfrm>
              <a:off x="1165" y="1764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8"/>
            <p:cNvSpPr>
              <a:spLocks noChangeArrowheads="1"/>
            </p:cNvSpPr>
            <p:nvPr/>
          </p:nvSpPr>
          <p:spPr bwMode="auto">
            <a:xfrm>
              <a:off x="1165" y="1947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9"/>
            <p:cNvSpPr>
              <a:spLocks noChangeArrowheads="1"/>
            </p:cNvSpPr>
            <p:nvPr/>
          </p:nvSpPr>
          <p:spPr bwMode="auto">
            <a:xfrm>
              <a:off x="1165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70"/>
            <p:cNvSpPr>
              <a:spLocks noChangeArrowheads="1"/>
            </p:cNvSpPr>
            <p:nvPr/>
          </p:nvSpPr>
          <p:spPr bwMode="auto">
            <a:xfrm>
              <a:off x="1448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71"/>
            <p:cNvSpPr>
              <a:spLocks noChangeArrowheads="1"/>
            </p:cNvSpPr>
            <p:nvPr/>
          </p:nvSpPr>
          <p:spPr bwMode="auto">
            <a:xfrm>
              <a:off x="1731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72"/>
            <p:cNvSpPr>
              <a:spLocks noChangeArrowheads="1"/>
            </p:cNvSpPr>
            <p:nvPr/>
          </p:nvSpPr>
          <p:spPr bwMode="auto">
            <a:xfrm>
              <a:off x="2015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73"/>
            <p:cNvSpPr>
              <a:spLocks noChangeArrowheads="1"/>
            </p:cNvSpPr>
            <p:nvPr/>
          </p:nvSpPr>
          <p:spPr bwMode="auto">
            <a:xfrm>
              <a:off x="2298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74"/>
            <p:cNvSpPr>
              <a:spLocks noChangeArrowheads="1"/>
            </p:cNvSpPr>
            <p:nvPr/>
          </p:nvSpPr>
          <p:spPr bwMode="auto">
            <a:xfrm>
              <a:off x="2581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75"/>
            <p:cNvSpPr>
              <a:spLocks noChangeArrowheads="1"/>
            </p:cNvSpPr>
            <p:nvPr/>
          </p:nvSpPr>
          <p:spPr bwMode="auto">
            <a:xfrm>
              <a:off x="2864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76"/>
            <p:cNvSpPr>
              <a:spLocks noChangeArrowheads="1"/>
            </p:cNvSpPr>
            <p:nvPr/>
          </p:nvSpPr>
          <p:spPr bwMode="auto">
            <a:xfrm>
              <a:off x="3148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7"/>
            <p:cNvSpPr>
              <a:spLocks noChangeArrowheads="1"/>
            </p:cNvSpPr>
            <p:nvPr/>
          </p:nvSpPr>
          <p:spPr bwMode="auto">
            <a:xfrm>
              <a:off x="3431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8"/>
            <p:cNvSpPr>
              <a:spLocks noChangeArrowheads="1"/>
            </p:cNvSpPr>
            <p:nvPr/>
          </p:nvSpPr>
          <p:spPr bwMode="auto">
            <a:xfrm>
              <a:off x="3714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9"/>
            <p:cNvSpPr>
              <a:spLocks noChangeArrowheads="1"/>
            </p:cNvSpPr>
            <p:nvPr/>
          </p:nvSpPr>
          <p:spPr bwMode="auto">
            <a:xfrm>
              <a:off x="3997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80"/>
            <p:cNvSpPr>
              <a:spLocks noChangeArrowheads="1"/>
            </p:cNvSpPr>
            <p:nvPr/>
          </p:nvSpPr>
          <p:spPr bwMode="auto">
            <a:xfrm>
              <a:off x="4280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81"/>
            <p:cNvSpPr>
              <a:spLocks noChangeArrowheads="1"/>
            </p:cNvSpPr>
            <p:nvPr/>
          </p:nvSpPr>
          <p:spPr bwMode="auto">
            <a:xfrm>
              <a:off x="4564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82"/>
            <p:cNvSpPr>
              <a:spLocks noChangeArrowheads="1"/>
            </p:cNvSpPr>
            <p:nvPr/>
          </p:nvSpPr>
          <p:spPr bwMode="auto">
            <a:xfrm>
              <a:off x="4341" y="1655"/>
              <a:ext cx="19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4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</a:rPr>
                <a:t>да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</a:endParaRPr>
            </a:p>
          </p:txBody>
        </p:sp>
        <p:sp>
          <p:nvSpPr>
            <p:cNvPr id="78" name="Rectangle 83"/>
            <p:cNvSpPr>
              <a:spLocks noChangeArrowheads="1"/>
            </p:cNvSpPr>
            <p:nvPr/>
          </p:nvSpPr>
          <p:spPr bwMode="auto">
            <a:xfrm>
              <a:off x="4976" y="216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84"/>
            <p:cNvSpPr>
              <a:spLocks noChangeArrowheads="1"/>
            </p:cNvSpPr>
            <p:nvPr/>
          </p:nvSpPr>
          <p:spPr bwMode="auto">
            <a:xfrm>
              <a:off x="1165" y="2353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85"/>
            <p:cNvSpPr>
              <a:spLocks noChangeArrowheads="1"/>
            </p:cNvSpPr>
            <p:nvPr/>
          </p:nvSpPr>
          <p:spPr bwMode="auto">
            <a:xfrm>
              <a:off x="648" y="-26"/>
              <a:ext cx="1477" cy="891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Rectangle 87"/>
            <p:cNvSpPr>
              <a:spLocks noChangeArrowheads="1"/>
            </p:cNvSpPr>
            <p:nvPr/>
          </p:nvSpPr>
          <p:spPr bwMode="auto">
            <a:xfrm>
              <a:off x="1031" y="6"/>
              <a:ext cx="806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Информация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88"/>
            <p:cNvSpPr>
              <a:spLocks noChangeArrowheads="1"/>
            </p:cNvSpPr>
            <p:nvPr/>
          </p:nvSpPr>
          <p:spPr bwMode="auto">
            <a:xfrm>
              <a:off x="1079" y="175"/>
              <a:ext cx="708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отсутствует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9"/>
            <p:cNvSpPr>
              <a:spLocks noChangeArrowheads="1"/>
            </p:cNvSpPr>
            <p:nvPr/>
          </p:nvSpPr>
          <p:spPr bwMode="auto">
            <a:xfrm>
              <a:off x="2858" y="634"/>
              <a:ext cx="9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90"/>
            <p:cNvSpPr>
              <a:spLocks noChangeArrowheads="1"/>
            </p:cNvSpPr>
            <p:nvPr/>
          </p:nvSpPr>
          <p:spPr bwMode="auto">
            <a:xfrm>
              <a:off x="1285" y="344"/>
              <a:ext cx="299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или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91"/>
            <p:cNvSpPr>
              <a:spLocks noChangeArrowheads="1"/>
            </p:cNvSpPr>
            <p:nvPr/>
          </p:nvSpPr>
          <p:spPr bwMode="auto">
            <a:xfrm>
              <a:off x="2651" y="803"/>
              <a:ext cx="9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92"/>
            <p:cNvSpPr>
              <a:spLocks noChangeArrowheads="1"/>
            </p:cNvSpPr>
            <p:nvPr/>
          </p:nvSpPr>
          <p:spPr bwMode="auto">
            <a:xfrm>
              <a:off x="813" y="512"/>
              <a:ext cx="1238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капитальный ремонт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Rectangle 93"/>
            <p:cNvSpPr>
              <a:spLocks noChangeArrowheads="1"/>
            </p:cNvSpPr>
            <p:nvPr/>
          </p:nvSpPr>
          <p:spPr bwMode="auto">
            <a:xfrm>
              <a:off x="3124" y="971"/>
              <a:ext cx="9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94"/>
            <p:cNvSpPr>
              <a:spLocks noChangeArrowheads="1"/>
            </p:cNvSpPr>
            <p:nvPr/>
          </p:nvSpPr>
          <p:spPr bwMode="auto">
            <a:xfrm>
              <a:off x="2115" y="1140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95"/>
            <p:cNvSpPr>
              <a:spLocks noChangeArrowheads="1"/>
            </p:cNvSpPr>
            <p:nvPr/>
          </p:nvSpPr>
          <p:spPr bwMode="auto">
            <a:xfrm>
              <a:off x="1049" y="681"/>
              <a:ext cx="81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не проводился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" name="Rectangle 96"/>
            <p:cNvSpPr>
              <a:spLocks noChangeArrowheads="1"/>
            </p:cNvSpPr>
            <p:nvPr/>
          </p:nvSpPr>
          <p:spPr bwMode="auto">
            <a:xfrm>
              <a:off x="2927" y="1140"/>
              <a:ext cx="9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97"/>
            <p:cNvSpPr>
              <a:spLocks noChangeArrowheads="1"/>
            </p:cNvSpPr>
            <p:nvPr/>
          </p:nvSpPr>
          <p:spPr bwMode="auto">
            <a:xfrm>
              <a:off x="2998" y="-32"/>
              <a:ext cx="1782" cy="49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Rectangle 99"/>
            <p:cNvSpPr>
              <a:spLocks noChangeArrowheads="1"/>
            </p:cNvSpPr>
            <p:nvPr/>
          </p:nvSpPr>
          <p:spPr bwMode="auto">
            <a:xfrm>
              <a:off x="3311" y="14"/>
              <a:ext cx="1247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Капитальный ремонт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100"/>
            <p:cNvSpPr>
              <a:spLocks noChangeArrowheads="1"/>
            </p:cNvSpPr>
            <p:nvPr/>
          </p:nvSpPr>
          <p:spPr bwMode="auto">
            <a:xfrm>
              <a:off x="3072" y="182"/>
              <a:ext cx="837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производился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101"/>
            <p:cNvSpPr>
              <a:spLocks noChangeArrowheads="1"/>
            </p:cNvSpPr>
            <p:nvPr/>
          </p:nvSpPr>
          <p:spPr bwMode="auto">
            <a:xfrm>
              <a:off x="4763" y="642"/>
              <a:ext cx="9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102"/>
            <p:cNvSpPr>
              <a:spLocks noChangeArrowheads="1"/>
            </p:cNvSpPr>
            <p:nvPr/>
          </p:nvSpPr>
          <p:spPr bwMode="auto">
            <a:xfrm>
              <a:off x="3874" y="182"/>
              <a:ext cx="89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(дата известна)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103"/>
            <p:cNvSpPr>
              <a:spLocks noChangeArrowheads="1"/>
            </p:cNvSpPr>
            <p:nvPr/>
          </p:nvSpPr>
          <p:spPr bwMode="auto">
            <a:xfrm>
              <a:off x="5625" y="642"/>
              <a:ext cx="9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3415" y="-449"/>
              <a:ext cx="337" cy="362"/>
            </a:xfrm>
            <a:custGeom>
              <a:avLst/>
              <a:gdLst>
                <a:gd name="T0" fmla="*/ 155 w 337"/>
                <a:gd name="T1" fmla="*/ 353 h 362"/>
                <a:gd name="T2" fmla="*/ 238 w 337"/>
                <a:gd name="T3" fmla="*/ 278 h 362"/>
                <a:gd name="T4" fmla="*/ 0 w 337"/>
                <a:gd name="T5" fmla="*/ 14 h 362"/>
                <a:gd name="T6" fmla="*/ 16 w 337"/>
                <a:gd name="T7" fmla="*/ 0 h 362"/>
                <a:gd name="T8" fmla="*/ 254 w 337"/>
                <a:gd name="T9" fmla="*/ 264 h 362"/>
                <a:gd name="T10" fmla="*/ 337 w 337"/>
                <a:gd name="T11" fmla="*/ 189 h 362"/>
                <a:gd name="T12" fmla="*/ 329 w 337"/>
                <a:gd name="T13" fmla="*/ 362 h 362"/>
                <a:gd name="T14" fmla="*/ 155 w 337"/>
                <a:gd name="T15" fmla="*/ 353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7" h="362">
                  <a:moveTo>
                    <a:pt x="155" y="353"/>
                  </a:moveTo>
                  <a:lnTo>
                    <a:pt x="238" y="278"/>
                  </a:lnTo>
                  <a:lnTo>
                    <a:pt x="0" y="14"/>
                  </a:lnTo>
                  <a:lnTo>
                    <a:pt x="16" y="0"/>
                  </a:lnTo>
                  <a:lnTo>
                    <a:pt x="254" y="264"/>
                  </a:lnTo>
                  <a:lnTo>
                    <a:pt x="337" y="189"/>
                  </a:lnTo>
                  <a:lnTo>
                    <a:pt x="329" y="362"/>
                  </a:lnTo>
                  <a:lnTo>
                    <a:pt x="155" y="3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1165" y="-417"/>
              <a:ext cx="375" cy="352"/>
            </a:xfrm>
            <a:custGeom>
              <a:avLst/>
              <a:gdLst>
                <a:gd name="T0" fmla="*/ 6 w 375"/>
                <a:gd name="T1" fmla="*/ 196 h 352"/>
                <a:gd name="T2" fmla="*/ 66 w 375"/>
                <a:gd name="T3" fmla="*/ 261 h 352"/>
                <a:gd name="T4" fmla="*/ 351 w 375"/>
                <a:gd name="T5" fmla="*/ 0 h 352"/>
                <a:gd name="T6" fmla="*/ 375 w 375"/>
                <a:gd name="T7" fmla="*/ 26 h 352"/>
                <a:gd name="T8" fmla="*/ 90 w 375"/>
                <a:gd name="T9" fmla="*/ 287 h 352"/>
                <a:gd name="T10" fmla="*/ 149 w 375"/>
                <a:gd name="T11" fmla="*/ 352 h 352"/>
                <a:gd name="T12" fmla="*/ 0 w 375"/>
                <a:gd name="T13" fmla="*/ 346 h 352"/>
                <a:gd name="T14" fmla="*/ 6 w 375"/>
                <a:gd name="T15" fmla="*/ 19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5" h="352">
                  <a:moveTo>
                    <a:pt x="6" y="196"/>
                  </a:moveTo>
                  <a:lnTo>
                    <a:pt x="66" y="261"/>
                  </a:lnTo>
                  <a:lnTo>
                    <a:pt x="351" y="0"/>
                  </a:lnTo>
                  <a:lnTo>
                    <a:pt x="375" y="26"/>
                  </a:lnTo>
                  <a:lnTo>
                    <a:pt x="90" y="287"/>
                  </a:lnTo>
                  <a:lnTo>
                    <a:pt x="149" y="352"/>
                  </a:lnTo>
                  <a:lnTo>
                    <a:pt x="0" y="346"/>
                  </a:lnTo>
                  <a:lnTo>
                    <a:pt x="6" y="1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1165" y="-436"/>
              <a:ext cx="375" cy="352"/>
            </a:xfrm>
            <a:custGeom>
              <a:avLst/>
              <a:gdLst>
                <a:gd name="T0" fmla="*/ 6 w 375"/>
                <a:gd name="T1" fmla="*/ 196 h 352"/>
                <a:gd name="T2" fmla="*/ 66 w 375"/>
                <a:gd name="T3" fmla="*/ 261 h 352"/>
                <a:gd name="T4" fmla="*/ 351 w 375"/>
                <a:gd name="T5" fmla="*/ 0 h 352"/>
                <a:gd name="T6" fmla="*/ 375 w 375"/>
                <a:gd name="T7" fmla="*/ 26 h 352"/>
                <a:gd name="T8" fmla="*/ 90 w 375"/>
                <a:gd name="T9" fmla="*/ 287 h 352"/>
                <a:gd name="T10" fmla="*/ 149 w 375"/>
                <a:gd name="T11" fmla="*/ 352 h 352"/>
                <a:gd name="T12" fmla="*/ 0 w 375"/>
                <a:gd name="T13" fmla="*/ 346 h 352"/>
                <a:gd name="T14" fmla="*/ 6 w 375"/>
                <a:gd name="T15" fmla="*/ 19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5" h="352">
                  <a:moveTo>
                    <a:pt x="6" y="196"/>
                  </a:moveTo>
                  <a:lnTo>
                    <a:pt x="66" y="261"/>
                  </a:lnTo>
                  <a:lnTo>
                    <a:pt x="351" y="0"/>
                  </a:lnTo>
                  <a:lnTo>
                    <a:pt x="375" y="26"/>
                  </a:lnTo>
                  <a:lnTo>
                    <a:pt x="90" y="287"/>
                  </a:lnTo>
                  <a:lnTo>
                    <a:pt x="149" y="352"/>
                  </a:lnTo>
                  <a:lnTo>
                    <a:pt x="0" y="346"/>
                  </a:lnTo>
                  <a:lnTo>
                    <a:pt x="6" y="196"/>
                  </a:lnTo>
                  <a:close/>
                </a:path>
              </a:pathLst>
            </a:custGeom>
            <a:noFill/>
            <a:ln w="12700" cap="flat">
              <a:solidFill>
                <a:srgbClr val="41719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 rot="20089952">
              <a:off x="5240" y="878"/>
              <a:ext cx="758" cy="258"/>
            </a:xfrm>
            <a:custGeom>
              <a:avLst/>
              <a:gdLst>
                <a:gd name="T0" fmla="*/ 297 w 386"/>
                <a:gd name="T1" fmla="*/ 179 h 179"/>
                <a:gd name="T2" fmla="*/ 297 w 386"/>
                <a:gd name="T3" fmla="*/ 105 h 179"/>
                <a:gd name="T4" fmla="*/ 0 w 386"/>
                <a:gd name="T5" fmla="*/ 105 h 179"/>
                <a:gd name="T6" fmla="*/ 0 w 386"/>
                <a:gd name="T7" fmla="*/ 75 h 179"/>
                <a:gd name="T8" fmla="*/ 297 w 386"/>
                <a:gd name="T9" fmla="*/ 75 h 179"/>
                <a:gd name="T10" fmla="*/ 297 w 386"/>
                <a:gd name="T11" fmla="*/ 0 h 179"/>
                <a:gd name="T12" fmla="*/ 386 w 386"/>
                <a:gd name="T13" fmla="*/ 89 h 179"/>
                <a:gd name="T14" fmla="*/ 297 w 386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179">
                  <a:moveTo>
                    <a:pt x="297" y="179"/>
                  </a:moveTo>
                  <a:lnTo>
                    <a:pt x="297" y="105"/>
                  </a:lnTo>
                  <a:lnTo>
                    <a:pt x="0" y="105"/>
                  </a:lnTo>
                  <a:lnTo>
                    <a:pt x="0" y="75"/>
                  </a:lnTo>
                  <a:lnTo>
                    <a:pt x="297" y="75"/>
                  </a:lnTo>
                  <a:lnTo>
                    <a:pt x="297" y="0"/>
                  </a:lnTo>
                  <a:lnTo>
                    <a:pt x="386" y="89"/>
                  </a:lnTo>
                  <a:lnTo>
                    <a:pt x="297" y="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3211" y="686"/>
              <a:ext cx="2098" cy="978"/>
            </a:xfrm>
            <a:prstGeom prst="flowChartDecisi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Rectangle 112"/>
            <p:cNvSpPr>
              <a:spLocks noChangeArrowheads="1"/>
            </p:cNvSpPr>
            <p:nvPr/>
          </p:nvSpPr>
          <p:spPr bwMode="auto">
            <a:xfrm>
              <a:off x="3859" y="937"/>
              <a:ext cx="921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Есть информация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114"/>
            <p:cNvSpPr>
              <a:spLocks noChangeArrowheads="1"/>
            </p:cNvSpPr>
            <p:nvPr/>
          </p:nvSpPr>
          <p:spPr bwMode="auto">
            <a:xfrm>
              <a:off x="3988" y="1085"/>
              <a:ext cx="69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выполненных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115"/>
            <p:cNvSpPr>
              <a:spLocks noChangeArrowheads="1"/>
            </p:cNvSpPr>
            <p:nvPr/>
          </p:nvSpPr>
          <p:spPr bwMode="auto">
            <a:xfrm>
              <a:off x="4104" y="1232"/>
              <a:ext cx="437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работах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116"/>
            <p:cNvSpPr>
              <a:spLocks noChangeArrowheads="1"/>
            </p:cNvSpPr>
            <p:nvPr/>
          </p:nvSpPr>
          <p:spPr bwMode="auto">
            <a:xfrm>
              <a:off x="4505" y="1227"/>
              <a:ext cx="11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?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117"/>
            <p:cNvSpPr>
              <a:spLocks noChangeArrowheads="1"/>
            </p:cNvSpPr>
            <p:nvPr/>
          </p:nvSpPr>
          <p:spPr bwMode="auto">
            <a:xfrm>
              <a:off x="4450" y="1243"/>
              <a:ext cx="84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1193" y="866"/>
              <a:ext cx="323" cy="483"/>
            </a:xfrm>
            <a:custGeom>
              <a:avLst/>
              <a:gdLst>
                <a:gd name="T0" fmla="*/ 0 w 227"/>
                <a:gd name="T1" fmla="*/ 283 h 396"/>
                <a:gd name="T2" fmla="*/ 94 w 227"/>
                <a:gd name="T3" fmla="*/ 283 h 396"/>
                <a:gd name="T4" fmla="*/ 94 w 227"/>
                <a:gd name="T5" fmla="*/ 0 h 396"/>
                <a:gd name="T6" fmla="*/ 132 w 227"/>
                <a:gd name="T7" fmla="*/ 0 h 396"/>
                <a:gd name="T8" fmla="*/ 132 w 227"/>
                <a:gd name="T9" fmla="*/ 283 h 396"/>
                <a:gd name="T10" fmla="*/ 227 w 227"/>
                <a:gd name="T11" fmla="*/ 283 h 396"/>
                <a:gd name="T12" fmla="*/ 113 w 227"/>
                <a:gd name="T13" fmla="*/ 396 h 396"/>
                <a:gd name="T14" fmla="*/ 0 w 227"/>
                <a:gd name="T15" fmla="*/ 28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96">
                  <a:moveTo>
                    <a:pt x="0" y="283"/>
                  </a:moveTo>
                  <a:lnTo>
                    <a:pt x="94" y="283"/>
                  </a:lnTo>
                  <a:lnTo>
                    <a:pt x="94" y="0"/>
                  </a:lnTo>
                  <a:lnTo>
                    <a:pt x="132" y="0"/>
                  </a:lnTo>
                  <a:lnTo>
                    <a:pt x="132" y="283"/>
                  </a:lnTo>
                  <a:lnTo>
                    <a:pt x="227" y="283"/>
                  </a:lnTo>
                  <a:lnTo>
                    <a:pt x="113" y="396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Rectangle 120"/>
            <p:cNvSpPr>
              <a:spLocks noChangeArrowheads="1"/>
            </p:cNvSpPr>
            <p:nvPr/>
          </p:nvSpPr>
          <p:spPr bwMode="auto">
            <a:xfrm>
              <a:off x="5777" y="1153"/>
              <a:ext cx="1753" cy="864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Rectangle 122"/>
            <p:cNvSpPr>
              <a:spLocks noChangeArrowheads="1"/>
            </p:cNvSpPr>
            <p:nvPr/>
          </p:nvSpPr>
          <p:spPr bwMode="auto">
            <a:xfrm>
              <a:off x="6178" y="2297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123"/>
            <p:cNvSpPr>
              <a:spLocks noChangeArrowheads="1"/>
            </p:cNvSpPr>
            <p:nvPr/>
          </p:nvSpPr>
          <p:spPr bwMode="auto">
            <a:xfrm>
              <a:off x="5937" y="2466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124"/>
            <p:cNvSpPr>
              <a:spLocks noChangeArrowheads="1"/>
            </p:cNvSpPr>
            <p:nvPr/>
          </p:nvSpPr>
          <p:spPr bwMode="auto">
            <a:xfrm>
              <a:off x="5940" y="263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125"/>
            <p:cNvSpPr>
              <a:spLocks noChangeArrowheads="1"/>
            </p:cNvSpPr>
            <p:nvPr/>
          </p:nvSpPr>
          <p:spPr bwMode="auto">
            <a:xfrm>
              <a:off x="6861" y="2634"/>
              <a:ext cx="2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126"/>
            <p:cNvSpPr>
              <a:spLocks noChangeArrowheads="1"/>
            </p:cNvSpPr>
            <p:nvPr/>
          </p:nvSpPr>
          <p:spPr bwMode="auto">
            <a:xfrm>
              <a:off x="5939" y="2803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127"/>
            <p:cNvSpPr>
              <a:spLocks noChangeArrowheads="1"/>
            </p:cNvSpPr>
            <p:nvPr/>
          </p:nvSpPr>
          <p:spPr bwMode="auto">
            <a:xfrm>
              <a:off x="7140" y="2803"/>
              <a:ext cx="9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128"/>
            <p:cNvSpPr>
              <a:spLocks noChangeArrowheads="1"/>
            </p:cNvSpPr>
            <p:nvPr/>
          </p:nvSpPr>
          <p:spPr bwMode="auto">
            <a:xfrm>
              <a:off x="5774" y="-367"/>
              <a:ext cx="1723" cy="1103"/>
            </a:xfrm>
            <a:prstGeom prst="round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Rectangle 130"/>
            <p:cNvSpPr>
              <a:spLocks noChangeArrowheads="1"/>
            </p:cNvSpPr>
            <p:nvPr/>
          </p:nvSpPr>
          <p:spPr bwMode="auto">
            <a:xfrm>
              <a:off x="6341" y="1138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Rectangle 131"/>
            <p:cNvSpPr>
              <a:spLocks noChangeArrowheads="1"/>
            </p:cNvSpPr>
            <p:nvPr/>
          </p:nvSpPr>
          <p:spPr bwMode="auto">
            <a:xfrm>
              <a:off x="6273" y="128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133"/>
            <p:cNvSpPr>
              <a:spLocks noChangeArrowheads="1"/>
            </p:cNvSpPr>
            <p:nvPr/>
          </p:nvSpPr>
          <p:spPr bwMode="auto">
            <a:xfrm>
              <a:off x="6202" y="1580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6656" y="1726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Rectangle 137"/>
            <p:cNvSpPr>
              <a:spLocks noChangeArrowheads="1"/>
            </p:cNvSpPr>
            <p:nvPr/>
          </p:nvSpPr>
          <p:spPr bwMode="auto">
            <a:xfrm>
              <a:off x="6779" y="1726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Rectangle 138"/>
            <p:cNvSpPr>
              <a:spLocks noChangeArrowheads="1"/>
            </p:cNvSpPr>
            <p:nvPr/>
          </p:nvSpPr>
          <p:spPr bwMode="auto">
            <a:xfrm>
              <a:off x="5090" y="1365"/>
              <a:ext cx="84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4158" y="480"/>
              <a:ext cx="180" cy="195"/>
            </a:xfrm>
            <a:custGeom>
              <a:avLst/>
              <a:gdLst>
                <a:gd name="T0" fmla="*/ 0 w 180"/>
                <a:gd name="T1" fmla="*/ 106 h 195"/>
                <a:gd name="T2" fmla="*/ 75 w 180"/>
                <a:gd name="T3" fmla="*/ 106 h 195"/>
                <a:gd name="T4" fmla="*/ 75 w 180"/>
                <a:gd name="T5" fmla="*/ 0 h 195"/>
                <a:gd name="T6" fmla="*/ 105 w 180"/>
                <a:gd name="T7" fmla="*/ 0 h 195"/>
                <a:gd name="T8" fmla="*/ 105 w 180"/>
                <a:gd name="T9" fmla="*/ 106 h 195"/>
                <a:gd name="T10" fmla="*/ 180 w 180"/>
                <a:gd name="T11" fmla="*/ 106 h 195"/>
                <a:gd name="T12" fmla="*/ 90 w 180"/>
                <a:gd name="T13" fmla="*/ 195 h 195"/>
                <a:gd name="T14" fmla="*/ 0 w 180"/>
                <a:gd name="T15" fmla="*/ 10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95">
                  <a:moveTo>
                    <a:pt x="0" y="106"/>
                  </a:moveTo>
                  <a:lnTo>
                    <a:pt x="75" y="106"/>
                  </a:lnTo>
                  <a:lnTo>
                    <a:pt x="75" y="0"/>
                  </a:lnTo>
                  <a:lnTo>
                    <a:pt x="105" y="0"/>
                  </a:lnTo>
                  <a:lnTo>
                    <a:pt x="105" y="106"/>
                  </a:lnTo>
                  <a:lnTo>
                    <a:pt x="180" y="106"/>
                  </a:lnTo>
                  <a:lnTo>
                    <a:pt x="90" y="19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96" y="1340"/>
              <a:ext cx="2086" cy="766"/>
            </a:xfrm>
            <a:custGeom>
              <a:avLst/>
              <a:gdLst>
                <a:gd name="T0" fmla="*/ 2797 w 17384"/>
                <a:gd name="T1" fmla="*/ 0 h 6384"/>
                <a:gd name="T2" fmla="*/ 14588 w 17384"/>
                <a:gd name="T3" fmla="*/ 0 h 6384"/>
                <a:gd name="T4" fmla="*/ 17384 w 17384"/>
                <a:gd name="T5" fmla="*/ 3192 h 6384"/>
                <a:gd name="T6" fmla="*/ 14588 w 17384"/>
                <a:gd name="T7" fmla="*/ 6384 h 6384"/>
                <a:gd name="T8" fmla="*/ 2797 w 17384"/>
                <a:gd name="T9" fmla="*/ 6384 h 6384"/>
                <a:gd name="T10" fmla="*/ 0 w 17384"/>
                <a:gd name="T11" fmla="*/ 3192 h 6384"/>
                <a:gd name="T12" fmla="*/ 2797 w 17384"/>
                <a:gd name="T13" fmla="*/ 0 h 6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84" h="6384">
                  <a:moveTo>
                    <a:pt x="2797" y="0"/>
                  </a:moveTo>
                  <a:lnTo>
                    <a:pt x="14588" y="0"/>
                  </a:lnTo>
                  <a:cubicBezTo>
                    <a:pt x="16132" y="0"/>
                    <a:pt x="17384" y="1430"/>
                    <a:pt x="17384" y="3192"/>
                  </a:cubicBezTo>
                  <a:cubicBezTo>
                    <a:pt x="17384" y="4955"/>
                    <a:pt x="16132" y="6384"/>
                    <a:pt x="14588" y="6384"/>
                  </a:cubicBezTo>
                  <a:lnTo>
                    <a:pt x="2797" y="6384"/>
                  </a:lnTo>
                  <a:cubicBezTo>
                    <a:pt x="1253" y="6384"/>
                    <a:pt x="0" y="4955"/>
                    <a:pt x="0" y="3192"/>
                  </a:cubicBezTo>
                  <a:cubicBezTo>
                    <a:pt x="0" y="1430"/>
                    <a:pt x="1253" y="0"/>
                    <a:pt x="2797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Rectangle 143"/>
            <p:cNvSpPr>
              <a:spLocks noChangeArrowheads="1"/>
            </p:cNvSpPr>
            <p:nvPr/>
          </p:nvSpPr>
          <p:spPr bwMode="auto">
            <a:xfrm>
              <a:off x="853" y="1483"/>
              <a:ext cx="1662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Определяем необходимость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144"/>
            <p:cNvSpPr>
              <a:spLocks noChangeArrowheads="1"/>
            </p:cNvSpPr>
            <p:nvPr/>
          </p:nvSpPr>
          <p:spPr bwMode="auto">
            <a:xfrm>
              <a:off x="777" y="1652"/>
              <a:ext cx="181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ремонта для всех элементов на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Rectangle 145"/>
            <p:cNvSpPr>
              <a:spLocks noChangeArrowheads="1"/>
            </p:cNvSpPr>
            <p:nvPr/>
          </p:nvSpPr>
          <p:spPr bwMode="auto">
            <a:xfrm>
              <a:off x="1121" y="1821"/>
              <a:ext cx="1098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дату приватизации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146"/>
            <p:cNvSpPr>
              <a:spLocks noChangeArrowheads="1"/>
            </p:cNvSpPr>
            <p:nvPr/>
          </p:nvSpPr>
          <p:spPr bwMode="auto">
            <a:xfrm>
              <a:off x="2975" y="2250"/>
              <a:ext cx="6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3062" y="1949"/>
              <a:ext cx="2260" cy="942"/>
            </a:xfrm>
            <a:custGeom>
              <a:avLst/>
              <a:gdLst>
                <a:gd name="T0" fmla="*/ 1515 w 9416"/>
                <a:gd name="T1" fmla="*/ 0 h 3924"/>
                <a:gd name="T2" fmla="*/ 7902 w 9416"/>
                <a:gd name="T3" fmla="*/ 0 h 3924"/>
                <a:gd name="T4" fmla="*/ 9416 w 9416"/>
                <a:gd name="T5" fmla="*/ 1962 h 3924"/>
                <a:gd name="T6" fmla="*/ 7902 w 9416"/>
                <a:gd name="T7" fmla="*/ 3924 h 3924"/>
                <a:gd name="T8" fmla="*/ 1515 w 9416"/>
                <a:gd name="T9" fmla="*/ 3924 h 3924"/>
                <a:gd name="T10" fmla="*/ 0 w 9416"/>
                <a:gd name="T11" fmla="*/ 1962 h 3924"/>
                <a:gd name="T12" fmla="*/ 1515 w 9416"/>
                <a:gd name="T13" fmla="*/ 0 h 3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16" h="3924">
                  <a:moveTo>
                    <a:pt x="1515" y="0"/>
                  </a:moveTo>
                  <a:lnTo>
                    <a:pt x="7902" y="0"/>
                  </a:lnTo>
                  <a:cubicBezTo>
                    <a:pt x="8738" y="0"/>
                    <a:pt x="9416" y="879"/>
                    <a:pt x="9416" y="1962"/>
                  </a:cubicBezTo>
                  <a:cubicBezTo>
                    <a:pt x="9416" y="3046"/>
                    <a:pt x="8738" y="3924"/>
                    <a:pt x="7902" y="3924"/>
                  </a:cubicBezTo>
                  <a:lnTo>
                    <a:pt x="1515" y="3924"/>
                  </a:lnTo>
                  <a:cubicBezTo>
                    <a:pt x="679" y="3924"/>
                    <a:pt x="0" y="3046"/>
                    <a:pt x="0" y="1962"/>
                  </a:cubicBezTo>
                  <a:cubicBezTo>
                    <a:pt x="0" y="879"/>
                    <a:pt x="679" y="0"/>
                    <a:pt x="1515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Rectangle 149"/>
            <p:cNvSpPr>
              <a:spLocks noChangeArrowheads="1"/>
            </p:cNvSpPr>
            <p:nvPr/>
          </p:nvSpPr>
          <p:spPr bwMode="auto">
            <a:xfrm>
              <a:off x="3694" y="2083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150"/>
            <p:cNvSpPr>
              <a:spLocks noChangeArrowheads="1"/>
            </p:cNvSpPr>
            <p:nvPr/>
          </p:nvSpPr>
          <p:spPr bwMode="auto">
            <a:xfrm>
              <a:off x="5085" y="255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152"/>
            <p:cNvSpPr>
              <a:spLocks noChangeArrowheads="1"/>
            </p:cNvSpPr>
            <p:nvPr/>
          </p:nvSpPr>
          <p:spPr bwMode="auto">
            <a:xfrm>
              <a:off x="3564" y="2713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154"/>
            <p:cNvSpPr>
              <a:spLocks noChangeArrowheads="1"/>
            </p:cNvSpPr>
            <p:nvPr/>
          </p:nvSpPr>
          <p:spPr bwMode="auto">
            <a:xfrm>
              <a:off x="3630" y="2399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155"/>
            <p:cNvSpPr>
              <a:spLocks noChangeArrowheads="1"/>
            </p:cNvSpPr>
            <p:nvPr/>
          </p:nvSpPr>
          <p:spPr bwMode="auto">
            <a:xfrm>
              <a:off x="4389" y="2399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156"/>
            <p:cNvSpPr>
              <a:spLocks noChangeArrowheads="1"/>
            </p:cNvSpPr>
            <p:nvPr/>
          </p:nvSpPr>
          <p:spPr bwMode="auto">
            <a:xfrm>
              <a:off x="5174" y="2871"/>
              <a:ext cx="89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Rectangle 157"/>
            <p:cNvSpPr>
              <a:spLocks noChangeArrowheads="1"/>
            </p:cNvSpPr>
            <p:nvPr/>
          </p:nvSpPr>
          <p:spPr bwMode="auto">
            <a:xfrm>
              <a:off x="3773" y="2558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158"/>
            <p:cNvSpPr>
              <a:spLocks noChangeArrowheads="1"/>
            </p:cNvSpPr>
            <p:nvPr/>
          </p:nvSpPr>
          <p:spPr bwMode="auto">
            <a:xfrm>
              <a:off x="5004" y="3030"/>
              <a:ext cx="89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159"/>
            <p:cNvSpPr>
              <a:spLocks noChangeArrowheads="1"/>
            </p:cNvSpPr>
            <p:nvPr/>
          </p:nvSpPr>
          <p:spPr bwMode="auto">
            <a:xfrm>
              <a:off x="5031" y="3060"/>
              <a:ext cx="6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4164" y="1656"/>
              <a:ext cx="179" cy="272"/>
            </a:xfrm>
            <a:custGeom>
              <a:avLst/>
              <a:gdLst>
                <a:gd name="T0" fmla="*/ 0 w 179"/>
                <a:gd name="T1" fmla="*/ 182 h 272"/>
                <a:gd name="T2" fmla="*/ 74 w 179"/>
                <a:gd name="T3" fmla="*/ 182 h 272"/>
                <a:gd name="T4" fmla="*/ 74 w 179"/>
                <a:gd name="T5" fmla="*/ 0 h 272"/>
                <a:gd name="T6" fmla="*/ 105 w 179"/>
                <a:gd name="T7" fmla="*/ 0 h 272"/>
                <a:gd name="T8" fmla="*/ 105 w 179"/>
                <a:gd name="T9" fmla="*/ 182 h 272"/>
                <a:gd name="T10" fmla="*/ 179 w 179"/>
                <a:gd name="T11" fmla="*/ 182 h 272"/>
                <a:gd name="T12" fmla="*/ 89 w 179"/>
                <a:gd name="T13" fmla="*/ 272 h 272"/>
                <a:gd name="T14" fmla="*/ 0 w 179"/>
                <a:gd name="T15" fmla="*/ 1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72">
                  <a:moveTo>
                    <a:pt x="0" y="182"/>
                  </a:moveTo>
                  <a:lnTo>
                    <a:pt x="74" y="182"/>
                  </a:lnTo>
                  <a:lnTo>
                    <a:pt x="74" y="0"/>
                  </a:lnTo>
                  <a:lnTo>
                    <a:pt x="105" y="0"/>
                  </a:lnTo>
                  <a:lnTo>
                    <a:pt x="105" y="182"/>
                  </a:lnTo>
                  <a:lnTo>
                    <a:pt x="179" y="182"/>
                  </a:lnTo>
                  <a:lnTo>
                    <a:pt x="89" y="27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9" name="Freeform 164"/>
            <p:cNvSpPr>
              <a:spLocks/>
            </p:cNvSpPr>
            <p:nvPr/>
          </p:nvSpPr>
          <p:spPr bwMode="auto">
            <a:xfrm>
              <a:off x="5478" y="2305"/>
              <a:ext cx="2816" cy="1054"/>
            </a:xfrm>
            <a:custGeom>
              <a:avLst/>
              <a:gdLst>
                <a:gd name="T0" fmla="*/ 1374 w 8536"/>
                <a:gd name="T1" fmla="*/ 0 h 3936"/>
                <a:gd name="T2" fmla="*/ 7163 w 8536"/>
                <a:gd name="T3" fmla="*/ 0 h 3936"/>
                <a:gd name="T4" fmla="*/ 8536 w 8536"/>
                <a:gd name="T5" fmla="*/ 1968 h 3936"/>
                <a:gd name="T6" fmla="*/ 7163 w 8536"/>
                <a:gd name="T7" fmla="*/ 3936 h 3936"/>
                <a:gd name="T8" fmla="*/ 1374 w 8536"/>
                <a:gd name="T9" fmla="*/ 3936 h 3936"/>
                <a:gd name="T10" fmla="*/ 0 w 8536"/>
                <a:gd name="T11" fmla="*/ 1968 h 3936"/>
                <a:gd name="T12" fmla="*/ 1374 w 8536"/>
                <a:gd name="T13" fmla="*/ 0 h 3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36" h="3936">
                  <a:moveTo>
                    <a:pt x="1374" y="0"/>
                  </a:moveTo>
                  <a:lnTo>
                    <a:pt x="7163" y="0"/>
                  </a:lnTo>
                  <a:cubicBezTo>
                    <a:pt x="7922" y="0"/>
                    <a:pt x="8536" y="882"/>
                    <a:pt x="8536" y="1968"/>
                  </a:cubicBezTo>
                  <a:cubicBezTo>
                    <a:pt x="8536" y="3055"/>
                    <a:pt x="7922" y="3936"/>
                    <a:pt x="7163" y="3936"/>
                  </a:cubicBezTo>
                  <a:lnTo>
                    <a:pt x="1374" y="3936"/>
                  </a:lnTo>
                  <a:cubicBezTo>
                    <a:pt x="615" y="3936"/>
                    <a:pt x="0" y="3055"/>
                    <a:pt x="0" y="1968"/>
                  </a:cubicBezTo>
                  <a:cubicBezTo>
                    <a:pt x="0" y="882"/>
                    <a:pt x="615" y="0"/>
                    <a:pt x="1374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1" name="Rectangle 166"/>
            <p:cNvSpPr>
              <a:spLocks noChangeArrowheads="1"/>
            </p:cNvSpPr>
            <p:nvPr/>
          </p:nvSpPr>
          <p:spPr bwMode="auto">
            <a:xfrm>
              <a:off x="5600" y="3457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2" name="Rectangle 167"/>
            <p:cNvSpPr>
              <a:spLocks noChangeArrowheads="1"/>
            </p:cNvSpPr>
            <p:nvPr/>
          </p:nvSpPr>
          <p:spPr bwMode="auto">
            <a:xfrm>
              <a:off x="5473" y="361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Rectangle 168"/>
            <p:cNvSpPr>
              <a:spLocks noChangeArrowheads="1"/>
            </p:cNvSpPr>
            <p:nvPr/>
          </p:nvSpPr>
          <p:spPr bwMode="auto">
            <a:xfrm>
              <a:off x="5936" y="3615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Rectangle 169"/>
            <p:cNvSpPr>
              <a:spLocks noChangeArrowheads="1"/>
            </p:cNvSpPr>
            <p:nvPr/>
          </p:nvSpPr>
          <p:spPr bwMode="auto">
            <a:xfrm>
              <a:off x="7202" y="3615"/>
              <a:ext cx="89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" name="Rectangle 171"/>
            <p:cNvSpPr>
              <a:spLocks noChangeArrowheads="1"/>
            </p:cNvSpPr>
            <p:nvPr/>
          </p:nvSpPr>
          <p:spPr bwMode="auto">
            <a:xfrm>
              <a:off x="5489" y="377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Rectangle 172"/>
            <p:cNvSpPr>
              <a:spLocks noChangeArrowheads="1"/>
            </p:cNvSpPr>
            <p:nvPr/>
          </p:nvSpPr>
          <p:spPr bwMode="auto">
            <a:xfrm>
              <a:off x="7185" y="3774"/>
              <a:ext cx="89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" name="Rectangle 173"/>
            <p:cNvSpPr>
              <a:spLocks noChangeArrowheads="1"/>
            </p:cNvSpPr>
            <p:nvPr/>
          </p:nvSpPr>
          <p:spPr bwMode="auto">
            <a:xfrm>
              <a:off x="7211" y="3774"/>
              <a:ext cx="89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" name="Rectangle 175"/>
            <p:cNvSpPr>
              <a:spLocks noChangeArrowheads="1"/>
            </p:cNvSpPr>
            <p:nvPr/>
          </p:nvSpPr>
          <p:spPr bwMode="auto">
            <a:xfrm>
              <a:off x="7015" y="3961"/>
              <a:ext cx="6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anose="020F0502020204030204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Freeform 179"/>
            <p:cNvSpPr>
              <a:spLocks/>
            </p:cNvSpPr>
            <p:nvPr/>
          </p:nvSpPr>
          <p:spPr bwMode="auto">
            <a:xfrm rot="2532731">
              <a:off x="5158" y="2821"/>
              <a:ext cx="368" cy="211"/>
            </a:xfrm>
            <a:custGeom>
              <a:avLst/>
              <a:gdLst>
                <a:gd name="T0" fmla="*/ 106 w 317"/>
                <a:gd name="T1" fmla="*/ 211 h 211"/>
                <a:gd name="T2" fmla="*/ 106 w 317"/>
                <a:gd name="T3" fmla="*/ 123 h 211"/>
                <a:gd name="T4" fmla="*/ 317 w 317"/>
                <a:gd name="T5" fmla="*/ 123 h 211"/>
                <a:gd name="T6" fmla="*/ 317 w 317"/>
                <a:gd name="T7" fmla="*/ 88 h 211"/>
                <a:gd name="T8" fmla="*/ 106 w 317"/>
                <a:gd name="T9" fmla="*/ 88 h 211"/>
                <a:gd name="T10" fmla="*/ 106 w 317"/>
                <a:gd name="T11" fmla="*/ 0 h 211"/>
                <a:gd name="T12" fmla="*/ 0 w 317"/>
                <a:gd name="T13" fmla="*/ 105 h 211"/>
                <a:gd name="T14" fmla="*/ 106 w 317"/>
                <a:gd name="T15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7" h="211">
                  <a:moveTo>
                    <a:pt x="106" y="211"/>
                  </a:moveTo>
                  <a:lnTo>
                    <a:pt x="106" y="123"/>
                  </a:lnTo>
                  <a:lnTo>
                    <a:pt x="317" y="123"/>
                  </a:lnTo>
                  <a:lnTo>
                    <a:pt x="317" y="88"/>
                  </a:lnTo>
                  <a:lnTo>
                    <a:pt x="106" y="88"/>
                  </a:lnTo>
                  <a:lnTo>
                    <a:pt x="106" y="0"/>
                  </a:lnTo>
                  <a:lnTo>
                    <a:pt x="0" y="105"/>
                  </a:lnTo>
                  <a:lnTo>
                    <a:pt x="106" y="2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76" name="Прямоугольник 175"/>
          <p:cNvSpPr/>
          <p:nvPr/>
        </p:nvSpPr>
        <p:spPr>
          <a:xfrm>
            <a:off x="8285165" y="1024571"/>
            <a:ext cx="24860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Определяем необходимость ремонта для всех элементов на дату капитального ремонта</a:t>
            </a:r>
          </a:p>
        </p:txBody>
      </p:sp>
      <p:sp>
        <p:nvSpPr>
          <p:cNvPr id="177" name="Freeform 179"/>
          <p:cNvSpPr>
            <a:spLocks/>
          </p:cNvSpPr>
          <p:nvPr/>
        </p:nvSpPr>
        <p:spPr bwMode="auto">
          <a:xfrm rot="16200000">
            <a:off x="9068386" y="2878138"/>
            <a:ext cx="630238" cy="395286"/>
          </a:xfrm>
          <a:custGeom>
            <a:avLst/>
            <a:gdLst>
              <a:gd name="T0" fmla="*/ 106 w 317"/>
              <a:gd name="T1" fmla="*/ 211 h 211"/>
              <a:gd name="T2" fmla="*/ 106 w 317"/>
              <a:gd name="T3" fmla="*/ 123 h 211"/>
              <a:gd name="T4" fmla="*/ 317 w 317"/>
              <a:gd name="T5" fmla="*/ 123 h 211"/>
              <a:gd name="T6" fmla="*/ 317 w 317"/>
              <a:gd name="T7" fmla="*/ 88 h 211"/>
              <a:gd name="T8" fmla="*/ 106 w 317"/>
              <a:gd name="T9" fmla="*/ 88 h 211"/>
              <a:gd name="T10" fmla="*/ 106 w 317"/>
              <a:gd name="T11" fmla="*/ 0 h 211"/>
              <a:gd name="T12" fmla="*/ 0 w 317"/>
              <a:gd name="T13" fmla="*/ 105 h 211"/>
              <a:gd name="T14" fmla="*/ 106 w 317"/>
              <a:gd name="T15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7" h="211">
                <a:moveTo>
                  <a:pt x="106" y="211"/>
                </a:moveTo>
                <a:lnTo>
                  <a:pt x="106" y="123"/>
                </a:lnTo>
                <a:lnTo>
                  <a:pt x="317" y="123"/>
                </a:lnTo>
                <a:lnTo>
                  <a:pt x="317" y="88"/>
                </a:lnTo>
                <a:lnTo>
                  <a:pt x="106" y="88"/>
                </a:lnTo>
                <a:lnTo>
                  <a:pt x="106" y="0"/>
                </a:lnTo>
                <a:lnTo>
                  <a:pt x="0" y="105"/>
                </a:lnTo>
                <a:lnTo>
                  <a:pt x="106" y="2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8" name="Freeform 179"/>
          <p:cNvSpPr>
            <a:spLocks/>
          </p:cNvSpPr>
          <p:nvPr/>
        </p:nvSpPr>
        <p:spPr bwMode="auto">
          <a:xfrm rot="16200000">
            <a:off x="9179586" y="4895708"/>
            <a:ext cx="614650" cy="395286"/>
          </a:xfrm>
          <a:custGeom>
            <a:avLst/>
            <a:gdLst>
              <a:gd name="T0" fmla="*/ 106 w 317"/>
              <a:gd name="T1" fmla="*/ 211 h 211"/>
              <a:gd name="T2" fmla="*/ 106 w 317"/>
              <a:gd name="T3" fmla="*/ 123 h 211"/>
              <a:gd name="T4" fmla="*/ 317 w 317"/>
              <a:gd name="T5" fmla="*/ 123 h 211"/>
              <a:gd name="T6" fmla="*/ 317 w 317"/>
              <a:gd name="T7" fmla="*/ 88 h 211"/>
              <a:gd name="T8" fmla="*/ 106 w 317"/>
              <a:gd name="T9" fmla="*/ 88 h 211"/>
              <a:gd name="T10" fmla="*/ 106 w 317"/>
              <a:gd name="T11" fmla="*/ 0 h 211"/>
              <a:gd name="T12" fmla="*/ 0 w 317"/>
              <a:gd name="T13" fmla="*/ 105 h 211"/>
              <a:gd name="T14" fmla="*/ 106 w 317"/>
              <a:gd name="T15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7" h="211">
                <a:moveTo>
                  <a:pt x="106" y="211"/>
                </a:moveTo>
                <a:lnTo>
                  <a:pt x="106" y="123"/>
                </a:lnTo>
                <a:lnTo>
                  <a:pt x="317" y="123"/>
                </a:lnTo>
                <a:lnTo>
                  <a:pt x="317" y="88"/>
                </a:lnTo>
                <a:lnTo>
                  <a:pt x="106" y="88"/>
                </a:lnTo>
                <a:lnTo>
                  <a:pt x="106" y="0"/>
                </a:lnTo>
                <a:lnTo>
                  <a:pt x="0" y="105"/>
                </a:lnTo>
                <a:lnTo>
                  <a:pt x="106" y="2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9" name="Прямоугольник 178"/>
          <p:cNvSpPr/>
          <p:nvPr/>
        </p:nvSpPr>
        <p:spPr>
          <a:xfrm>
            <a:off x="3813325" y="4794284"/>
            <a:ext cx="3684851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дату приватизации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определяем необходимость ремонта для элементов, которые 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ремонтировали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8124540" y="3484428"/>
            <a:ext cx="2808574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Определяем проведенные работы на дату капитального ремонта (по нормам) </a:t>
            </a:r>
            <a:endParaRPr lang="ru-RU" sz="1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7744694" y="5443128"/>
            <a:ext cx="4401702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Определяем необходимость ремонта </a:t>
            </a:r>
            <a:r>
              <a:rPr lang="ru-RU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отремонтированных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элементов на дату приватизации </a:t>
            </a:r>
            <a:b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учетом даты капремонта</a:t>
            </a:r>
            <a:endParaRPr lang="ru-RU" sz="1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55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Год постройки - 1958 г. Год последнего капитального ремонта (реконструкции) 1995 год (согласно данным Технического паспорта). Виды проводимых работ не указаны ни в представленных документах, ни в открытых источниках информации.  Дата первой приватизации 07.08.2010 г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27" y="1477041"/>
            <a:ext cx="11259128" cy="5380959"/>
          </a:xfrm>
          <a:prstGeom prst="rect">
            <a:avLst/>
          </a:prstGeom>
          <a:ln w="762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  <p:extLst>
      <p:ext uri="{BB962C8B-B14F-4D97-AF65-F5344CB8AC3E}">
        <p14:creationId xmlns:p14="http://schemas.microsoft.com/office/powerpoint/2010/main" val="361546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99894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5310" y="1290248"/>
            <a:ext cx="58766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дату первой приватизации 07.08.2010 г  предположительно требовался капитальный ремонт (замена) следующих конструктивных элементов фасада (таблица выше ст.7):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электроосвещение (квартиры);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отопление;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канализация;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стропила, обрешетка;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-покрытие крыши (т.к. меняется обрешетка);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ремонт фундамента;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ремонт фасада </a:t>
            </a:r>
          </a:p>
          <a:p>
            <a:pPr algn="r"/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437" y="1290248"/>
            <a:ext cx="587432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1995 году в доме был произведен капитальные ремонт. Информация о ремонте конкретных элементов отсутствует. По сроку </a:t>
            </a:r>
            <a:r>
              <a:rPr lang="ru-R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на дату капитального ремонта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предположительно производились следующие работы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(таблица выше ст.5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электроосвещение общедомовое;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отопление;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водоснабжение;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покрытие крыши;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ремонт фасада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22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443018" y="2490644"/>
            <a:ext cx="7305963" cy="378084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27771"/>
            <a:ext cx="10515600" cy="196287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общем случае более подробный перечень работ по капитальному ремонту общего имущества многоквартирных домов был приведен в статье 15 «Федеральный закон от 21.07.2007 N 185-ФЗ (ред. от 28.11.2018)"О Фонде содействия реформированию жилищно-коммунального хозяйства" 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6472" y="2952460"/>
            <a:ext cx="6059056" cy="30511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Данный перечень соответствует положениям статьи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166 ЖК РФ и может быть использован как ориентир при определении состава требуемых работ по проведению капитального ремонта в жилых зданиях.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96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361" y="185285"/>
            <a:ext cx="9869277" cy="648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19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72" y="99548"/>
            <a:ext cx="9897856" cy="665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8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130"/>
            <a:ext cx="12256655" cy="684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5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867"/>
            <a:ext cx="12191999" cy="687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25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6254" y="365124"/>
            <a:ext cx="6631710" cy="661756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Методические рекомендации разработаны в целях методического обеспечения деятельности органов государственной власти субъектов Российской Федерации по определению оценочной стоимости капитального ремонта общего имущества многоквартирного дома. 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В частности методика предназначена для расчета оценочной стоимости капитального ремонта в целях установления минимального размера фонда капитального ремонта общего имущества в отношении многоквартирных домов, собственники помещений в которых формируют указанные фонды на специальных счетах. 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Новое в законодательстве :: Profiz.ru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12" y="365125"/>
            <a:ext cx="4873206" cy="25954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60612" y="3214219"/>
            <a:ext cx="4873206" cy="3032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Приказ Министерства строительства и жилищно-коммунального хозяйства Российской Федерации от 6 мая 2024 г. № 306/</a:t>
            </a:r>
            <a:r>
              <a:rPr lang="ru-RU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</a:t>
            </a: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"Об утверждении методических рекомендаций по определению оценочной стоимости капитального ремонта многоквартирного дома".</a:t>
            </a:r>
            <a:endParaRPr lang="ru-RU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25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5454" y="1426008"/>
            <a:ext cx="11961091" cy="524625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727" y="-452582"/>
            <a:ext cx="9993745" cy="265516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ЖК РФ Статья 190.1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Особенности организации капитального ремонта многоквартирных домов, в которых требовалось проведение капитального ремонта на дату приватизации первого жилого помещения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0" y="1721572"/>
            <a:ext cx="11379197" cy="503021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ru-RU" dirty="0"/>
              <a:t>1. В случае, если до даты приватизации первого жилого помещения в многоквартирном доме такой многоквартирный дом был включен в перспективный и (или) годовой план капитального ремонта жилищного фонда в соответствии с нормами о порядке разработки планов капитального ремонта жилищного фонда, действовавшими на указанную дату, </a:t>
            </a:r>
            <a:r>
              <a:rPr lang="ru-RU" b="1" dirty="0"/>
              <a:t>но капитальный ремонт на дату приватизации первого жилого помещения проведен не был</a:t>
            </a:r>
            <a:r>
              <a:rPr lang="ru-RU" dirty="0"/>
              <a:t> …</a:t>
            </a:r>
            <a:r>
              <a:rPr lang="ru-RU" b="1" dirty="0"/>
              <a:t>капитальный ремонт общего имущества в многоквартирном доме в соответствии с требованиями настоящей статьи проводит орган государственной власти</a:t>
            </a:r>
            <a:r>
              <a:rPr lang="ru-RU" dirty="0"/>
              <a:t> или орган местного самоуправления, уполномоченные на дату приватизации первого жилого помещения в многоквартирном доме выступать соответственно от имени Российской Федерации, субъекта Российской Федерации, муниципального образования в качестве собственника жилого помещения государственного или муниципального жилищного фонда, являвшиеся </a:t>
            </a:r>
            <a:r>
              <a:rPr lang="ru-RU" dirty="0" err="1"/>
              <a:t>наймодателем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1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437745" y="2509116"/>
            <a:ext cx="5486400" cy="403023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5618" y="2509116"/>
            <a:ext cx="5486400" cy="403023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327" y="924933"/>
            <a:ext cx="6151418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Рекомендуемые показатели</a:t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укрупненной стоимости услуг (работ) по капитальному ремонту многоквартирного дома (Показатели СКР) в уровне цен I квартала 2024 года (по состоянию на 01.04.2024)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545" y="2675370"/>
            <a:ext cx="5479473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Что можно узнать: </a:t>
            </a:r>
            <a:endParaRPr lang="ru-RU" dirty="0"/>
          </a:p>
          <a:p>
            <a:pPr marL="0" indent="0" algn="ctr">
              <a:buNone/>
            </a:pPr>
            <a:r>
              <a:rPr lang="ru-RU" i="1" dirty="0"/>
              <a:t>Показатель стоимости работ по капитальному ремонту общего имущества в многоквартирном доме, учитывая этажность  дома  для всех  регионов Российской Федерации на 1 квартал 2024 года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37745" y="924933"/>
            <a:ext cx="574501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Состав и удельное распределение стоимости по составляющим показателей стоимости капитального ремонта (СКР)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40945" y="3043697"/>
            <a:ext cx="5080000" cy="2961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/>
              <a:t>Что можно узнать: </a:t>
            </a:r>
            <a:endParaRPr lang="ru-RU" sz="2800" i="1" dirty="0" smtClean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i="1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Поэлементное </a:t>
            </a:r>
            <a:r>
              <a:rPr lang="ru-RU" sz="2800" i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распределение удельных показателей (в рублях и в процентах) в зависимости от типа дома 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8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40" y="109074"/>
            <a:ext cx="10536120" cy="663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9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7328" y="2032001"/>
            <a:ext cx="5523981" cy="17419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Всех добросовестных оценщиков с праздником и  спасибо за внимание!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Рисунок 3" descr="С Днем Оценщика! | Пикабу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6" y="230908"/>
            <a:ext cx="6806565" cy="4784090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4098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410" y="5538816"/>
            <a:ext cx="3320590" cy="845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6410036" y="5107016"/>
            <a:ext cx="5661891" cy="1709075"/>
            <a:chOff x="2789382" y="5148925"/>
            <a:chExt cx="5661891" cy="1709075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2789382" y="5148925"/>
              <a:ext cx="5661891" cy="170907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68073" y="5204446"/>
              <a:ext cx="52832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/>
                <a:t> Общество с ограниченной ответственностью «Проспект»</a:t>
              </a:r>
              <a:endParaRPr lang="ru-RU" sz="1600" dirty="0"/>
            </a:p>
            <a:p>
              <a:pPr algn="ctr"/>
              <a:r>
                <a:rPr lang="ru-RU" sz="1600" dirty="0"/>
                <a:t>Адрес</a:t>
              </a:r>
              <a:r>
                <a:rPr lang="ru-RU" sz="1600" i="1" dirty="0"/>
                <a:t>:</a:t>
              </a:r>
              <a:r>
                <a:rPr lang="ru-RU" sz="1600" dirty="0"/>
                <a:t> 614000, Пермский край, г. о. Пермский, г. Пермь, ул. Ленина, д. 66, офис 611</a:t>
              </a:r>
            </a:p>
            <a:p>
              <a:pPr algn="ctr"/>
              <a:r>
                <a:rPr lang="ru-RU" sz="1600" dirty="0"/>
                <a:t>ИНН     5903034539,  КПП 590201001, </a:t>
              </a:r>
              <a:endParaRPr lang="ru-RU" sz="1600" dirty="0" smtClean="0"/>
            </a:p>
            <a:p>
              <a:pPr algn="ctr"/>
              <a:r>
                <a:rPr lang="ru-RU" sz="1600" dirty="0" smtClean="0"/>
                <a:t>ОГРН </a:t>
              </a:r>
              <a:r>
                <a:rPr lang="ru-RU" sz="1600" dirty="0"/>
                <a:t>1025900766759 от 29.11.2002 г.</a:t>
              </a:r>
            </a:p>
            <a:p>
              <a:pPr algn="ctr"/>
              <a:r>
                <a:rPr lang="ru-RU" sz="1600" dirty="0"/>
                <a:t>    </a:t>
              </a:r>
              <a:r>
                <a:rPr lang="ru-RU" sz="1600" dirty="0" smtClean="0"/>
                <a:t>Тел</a:t>
              </a:r>
              <a:r>
                <a:rPr lang="ru-RU" sz="1600" dirty="0"/>
                <a:t>. 8342 220-36-88; 220-36-09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384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727" y="-452582"/>
            <a:ext cx="9993745" cy="265516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ЖК РФ Статья 190.1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Особенности организации капитального ремонта многоквартирных домов, в которых требовалось проведение капитального ремонта на дату приватизации первого жилого помещения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66635" y="1273608"/>
            <a:ext cx="8252691" cy="540428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99853" y="1756134"/>
            <a:ext cx="7786254" cy="4439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Перечень услуг и (или) работ по капитальному ремонту общего имущества в многоквартирном доме, которые требовалось провести на дату приватизации первого жилого помещения в таком доме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соответствии с нормами содержания, эксплуатации и ремонта жилищного фонда, действовавшими на указанную дату, определяется бывшим </a:t>
            </a:r>
            <a:r>
              <a:rPr lang="ru-RU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наймодателем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порядке, установленном субъектом Российской Федерации, 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из числа установленных 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частью 1 статьи 166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настоящего Кодекса.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8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1258" y="1027906"/>
            <a:ext cx="11044960" cy="5486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  <a:effectLst>
            <a:softEdge rad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дату первой приватизации ремонт многоквартирного жилого дома требовался (включен в план  капитального ремонта), но проведен не был, то собственник приватизируемого помещения </a:t>
            </a:r>
            <a:r>
              <a:rPr lang="ru-RU" sz="2400" u="sng" dirty="0">
                <a:latin typeface="Arial" panose="020B0604020202020204" pitchFamily="34" charset="0"/>
                <a:cs typeface="Arial" panose="020B0604020202020204" pitchFamily="34" charset="0"/>
              </a:rPr>
              <a:t>может потребовать денежную компенсацию от  органов государственной власти. </a:t>
            </a:r>
            <a:endParaRPr lang="ru-RU" sz="24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то же время если ремонт на дату первой приватизации не требовался, т.е. находился в удовлетворительном состоянии, </a:t>
            </a:r>
            <a:r>
              <a:rPr lang="ru-RU" sz="2400" u="sng" dirty="0">
                <a:latin typeface="Arial" panose="020B0604020202020204" pitchFamily="34" charset="0"/>
                <a:cs typeface="Arial" panose="020B0604020202020204" pitchFamily="34" charset="0"/>
              </a:rPr>
              <a:t>то такая компенсация не положена</a:t>
            </a:r>
            <a:r>
              <a:rPr lang="ru-RU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случае если на дату приватизации первого жилого помещения требовался капитальный ремонт по отдельным конструктивным элементам (частичный ремонт), то </a:t>
            </a:r>
            <a:r>
              <a:rPr lang="ru-RU" sz="2400" u="sng" dirty="0">
                <a:latin typeface="Arial" panose="020B0604020202020204" pitchFamily="34" charset="0"/>
                <a:cs typeface="Arial" panose="020B0604020202020204" pitchFamily="34" charset="0"/>
              </a:rPr>
              <a:t>сумма компенсации рассчитывается только для этих элементов. </a:t>
            </a:r>
            <a:r>
              <a:rPr lang="ru-RU" sz="2000" u="sng" dirty="0" smtClean="0">
                <a:latin typeface="Arial Black" panose="020B0A04020102020204" pitchFamily="34" charset="0"/>
                <a:cs typeface="Arial" panose="020B0604020202020204" pitchFamily="34" charset="0"/>
              </a:rPr>
              <a:t>  </a:t>
            </a:r>
            <a:endParaRPr lang="ru-RU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51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3454" y="881720"/>
            <a:ext cx="11268364" cy="136092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Нуждался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ли жилой многоквартирный дом в проведении капитального ремонта на дату первой приватизации жилого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помещения?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3454" y="2240844"/>
            <a:ext cx="10963563" cy="3563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 Если </a:t>
            </a:r>
            <a:r>
              <a:rPr lang="ru-RU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аварийный дом нуждался в проведении </a:t>
            </a:r>
            <a:r>
              <a:rPr 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капитального </a:t>
            </a:r>
            <a:r>
              <a:rPr lang="ru-RU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ремонта (комплексного или частичного), то </a:t>
            </a:r>
            <a:r>
              <a:rPr 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определить </a:t>
            </a:r>
            <a:r>
              <a:rPr lang="ru-RU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размер компенсации за непроизведенный капитальный ремонт общего имущества многоквартирного, исходя из невыполненного объема капитального ремонта с учетом части 1 статьи 166 ЖК РФ по состоянию на дату первой приватизации с учетом индексации на дату оценки.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8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5624945" y="886691"/>
            <a:ext cx="6567055" cy="597131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3128" y="1004888"/>
            <a:ext cx="5837381" cy="4498108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924" y="3948451"/>
            <a:ext cx="5074226" cy="1325563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"Раздел IX. ОРГАНИЗАЦИЯ ПРОВЕДЕНИЯ КАПИТАЛЬНОГО РЕМОНТА ОБЩЕГО ИМУЩЕСТВА В МНОГОКВАРТИРНЫХ ДОМАХ 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9128" y="81161"/>
            <a:ext cx="5876636" cy="588226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Arial Black" panose="020B0A04020102020204" pitchFamily="34" charset="0"/>
                <a:cs typeface="Arial" panose="020B0604020202020204" pitchFamily="34" charset="0"/>
              </a:rPr>
              <a:t>Перечень </a:t>
            </a:r>
            <a:r>
              <a:rPr lang="ru-RU" sz="1800" dirty="0">
                <a:latin typeface="Arial Black" panose="020B0A04020102020204" pitchFamily="34" charset="0"/>
                <a:cs typeface="Arial" panose="020B0604020202020204" pitchFamily="34" charset="0"/>
              </a:rPr>
              <a:t>услуг и (или) работ по капитальному ремонту общего имущества в многоквартирном доме включает в себя: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ремонт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внутридомовых инженерных систем электро-, тепло-, газо-, водоснабжения, водоотведения; 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ремонт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или замену лифтового оборудования, признанного непригодным для эксплуатации, ремонт лифтовых шахт;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ремонт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крыши, в том числе переустройство невентилируемой крыши на вентилируемую крышу, устройство выходов на кровлю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ремонт подвальных помещений, относящихся к общему имуществу в многоквартирном доме;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утепление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 ремонт фасада;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установку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коллективных (общедомовых) приборов учета потребления ресурсов, необходимых для предоставления коммунальных услуг, и узлов управления и регулирования потребления этих ресурсов (тепловой энергии, горячей и холодной воды, электрической энергии, газа);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ремонт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фундамента многоквартирного дома.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2100" y="2214311"/>
            <a:ext cx="57276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Глава 15. ОБЩИЕ ПОЛОЖЕНИЯ О КАПИТАЛЬНОМ РЕМОНТЕ ОБЩЕГО ИМУЩЕСТВА В МНОГОКВАРТИРНЫХ ДОМАХ И ПОРЯДКЕ ЕГО ФИНАНСИРОВАНИЯ</a:t>
            </a:r>
            <a:endParaRPr lang="ru-RU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100" y="1208726"/>
            <a:ext cx="55556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 Black" panose="020B0A04020102020204" pitchFamily="34" charset="0"/>
                <a:ea typeface="Times New Roman" panose="02020603050405020304" pitchFamily="18" charset="0"/>
              </a:rPr>
              <a:t>Статья 166. Капитальный ремонт общего имущества в многоквартирном доме</a:t>
            </a:r>
            <a:endParaRPr lang="ru-RU" dirty="0">
              <a:effectLst/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28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2928" y="73746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latin typeface="Arial" panose="020B0604020202020204" pitchFamily="34" charset="0"/>
                <a:cs typeface="Arial" panose="020B0604020202020204" pitchFamily="34" charset="0"/>
              </a:rPr>
              <a:t>Нуждался ли жилой многоквартирный дом в проведении капитального ремонта на дату первой приватизации жилого помещения?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244" y="1919005"/>
            <a:ext cx="11889511" cy="2035175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Определяем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дату последнего капитального ремонта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Используем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доступную информацию: технический паспорт;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справки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; акты осмотра на дату, близкую к дате первой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приватизации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; данные сайтов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i="1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https://витрина.фрт.рф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314038" y="3605015"/>
            <a:ext cx="11416145" cy="1410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marR="635" indent="-457200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Определяем перечень работ, выполненных на дату капитального ремонта </a:t>
            </a:r>
          </a:p>
          <a:p>
            <a:pPr marL="457200" marR="635">
              <a:spcBef>
                <a:spcPts val="20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</a:t>
            </a:r>
            <a:endParaRPr lang="ru-RU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14038" y="4725174"/>
            <a:ext cx="8783782" cy="1410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marR="635" indent="-457200" algn="just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Определяем </a:t>
            </a:r>
            <a:r>
              <a:rPr lang="ru-RU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необходимость капитального ремонта </a:t>
            </a:r>
            <a:r>
              <a:rPr lang="ru-RU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поэлементно:</a:t>
            </a:r>
            <a:r>
              <a:rPr lang="ru-RU" sz="2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</a:t>
            </a: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дату первой приватизации.</a:t>
            </a:r>
            <a:endParaRPr lang="ru-RU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34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67146" y="4510090"/>
            <a:ext cx="10515600" cy="201352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7145" y="591127"/>
            <a:ext cx="10515600" cy="201352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7145" y="2504427"/>
            <a:ext cx="10515600" cy="201352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054" y="2000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случае: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сведения о произведенных капитальных ремонтах до даты первой приватизации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отсутствуют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то используются нормативные данные строительных норм для всех конструктивных элементов, указанных в части 1 статьи 166 ЖК РФ.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имеются сведения о произведенных капитальных ремонтах до даты первой приватизации, то расчет   производим только для тех конструктивных элементов, указанных в части 1 статьи 166 ЖК РФ, ремонт по которым не проводился.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6255" y="4551363"/>
            <a:ext cx="107164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marR="635" indent="-342900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частном случае может возникнуть ситуация, когда элементы после капитального ремонта вновь нуждаются в ремонте (согласно нормативным срокам). В данном случае эти элементы учитываются при расчете</a:t>
            </a:r>
            <a:endParaRPr lang="ru-RU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01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9873" y="0"/>
            <a:ext cx="10515600" cy="40671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Анализ</a:t>
            </a:r>
            <a:r>
              <a:rPr lang="ru-RU" dirty="0"/>
              <a:t> </a:t>
            </a:r>
            <a:r>
              <a:rPr lang="ru-RU" b="1" dirty="0" smtClean="0"/>
              <a:t>необходимости </a:t>
            </a:r>
            <a:r>
              <a:rPr lang="ru-RU" b="1" dirty="0"/>
              <a:t>капитального ремонта поэлементно</a:t>
            </a:r>
            <a:r>
              <a:rPr lang="ru-RU" dirty="0"/>
              <a:t> производим  согласно данным </a:t>
            </a:r>
            <a:r>
              <a:rPr lang="ru-RU" dirty="0" smtClean="0"/>
              <a:t>таблицы:</a:t>
            </a:r>
          </a:p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Минимальная продолжительность эффективной эксплуатации элементов жилых зданий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ДО </a:t>
            </a:r>
            <a:r>
              <a:rPr lang="ru-RU" dirty="0"/>
              <a:t>ПОСТАНОВКИ НА КАПИТАЛЬНЫЙ РЕМОНТ» 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</a:t>
            </a:r>
            <a:r>
              <a:rPr lang="ru-RU" dirty="0"/>
              <a:t>ВСН 58 – 88 (р) "Положение об организации и проведении реконструкции, ремонта и технического обслуживания зданий, объектов коммунального и социально-культурного назначения" (утв. приказом </a:t>
            </a:r>
            <a:r>
              <a:rPr lang="ru-RU" dirty="0" err="1"/>
              <a:t>Госкомархитектуры</a:t>
            </a:r>
            <a:r>
              <a:rPr lang="ru-RU" dirty="0"/>
              <a:t> РФ при Госстрое СССР от 23 ноября 1988 г. № 312) Приложение 3)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400" y="3888509"/>
            <a:ext cx="7720835" cy="296949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0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1485</Words>
  <Application>Microsoft Office PowerPoint</Application>
  <PresentationFormat>Широкоэкранный</PresentationFormat>
  <Paragraphs>170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ЖК РФ Статья 190.1. Особенности организации капитального ремонта многоквартирных домов, в которых требовалось проведение капитального ремонта на дату приватизации первого жилого помещения </vt:lpstr>
      <vt:lpstr>ЖК РФ Статья 190.1. Особенности организации капитального ремонта многоквартирных домов, в которых требовалось проведение капитального ремонта на дату приватизации первого жилого помещения </vt:lpstr>
      <vt:lpstr>Вывод:   </vt:lpstr>
      <vt:lpstr>Презентация PowerPoint</vt:lpstr>
      <vt:lpstr>"Раздел IX. ОРГАНИЗАЦИЯ ПРОВЕДЕНИЯ КАПИТАЛЬНОГО РЕМОНТА ОБЩЕГО ИМУЩЕСТВА В МНОГОКВАРТИРНЫХ ДОМАХ  </vt:lpstr>
      <vt:lpstr>Нуждался ли жилой многоквартирный дом в проведении капитального ремонта на дату первой приватизации жилого помещения? </vt:lpstr>
      <vt:lpstr>Презентация PowerPoint</vt:lpstr>
      <vt:lpstr>Презентация PowerPoint</vt:lpstr>
      <vt:lpstr>При расчете мы исходим из предположения, что:  </vt:lpstr>
      <vt:lpstr>Презентация PowerPoint</vt:lpstr>
      <vt:lpstr>Год постройки - 1958 г. Год последнего капитального ремонта (реконструкции) 1995 год (согласно данным Технического паспорта). Виды проводимых работ не указаны ни в представленных документах, ни в открытых источниках информации.  Дата первой приватизации 07.08.2010 г </vt:lpstr>
      <vt:lpstr>Вывод</vt:lpstr>
      <vt:lpstr>В общем случае более подробный перечень работ по капитальному ремонту общего имущества многоквартирных домов был приведен в статье 15 «Федеральный закон от 21.07.2007 N 185-ФЗ (ред. от 28.11.2018)"О Фонде содействия реформированию жилищно-коммунального хозяйства"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Рекомендуемые показатели укрупненной стоимости услуг (работ) по капитальному ремонту многоквартирного дома (Показатели СКР) в уровне цен I квартала 2024 года (по состоянию на 01.04.2024) </vt:lpstr>
      <vt:lpstr>Презентация PowerPoint</vt:lpstr>
      <vt:lpstr>Всех добросовестных оценщиков с праздником и  спасибо за внимание!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2024-11-28T20:41:03Z</dcterms:created>
  <dcterms:modified xsi:type="dcterms:W3CDTF">2024-11-28T23:07:06Z</dcterms:modified>
</cp:coreProperties>
</file>